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2" r:id="rId4"/>
    <p:sldId id="286" r:id="rId5"/>
    <p:sldId id="267" r:id="rId6"/>
    <p:sldId id="260" r:id="rId7"/>
    <p:sldId id="274" r:id="rId8"/>
    <p:sldId id="273" r:id="rId9"/>
    <p:sldId id="275" r:id="rId10"/>
    <p:sldId id="266" r:id="rId11"/>
    <p:sldId id="277" r:id="rId12"/>
    <p:sldId id="276" r:id="rId13"/>
    <p:sldId id="263" r:id="rId14"/>
    <p:sldId id="282" r:id="rId15"/>
    <p:sldId id="278" r:id="rId16"/>
    <p:sldId id="283" r:id="rId17"/>
    <p:sldId id="264" r:id="rId18"/>
    <p:sldId id="285" r:id="rId19"/>
    <p:sldId id="284" r:id="rId20"/>
    <p:sldId id="293" r:id="rId21"/>
    <p:sldId id="288" r:id="rId22"/>
    <p:sldId id="289" r:id="rId23"/>
    <p:sldId id="290" r:id="rId24"/>
    <p:sldId id="291" r:id="rId25"/>
    <p:sldId id="292" r:id="rId26"/>
    <p:sldId id="2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365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4" autoAdjust="0"/>
    <p:restoredTop sz="96357" autoAdjust="0"/>
  </p:normalViewPr>
  <p:slideViewPr>
    <p:cSldViewPr snapToGrid="0">
      <p:cViewPr>
        <p:scale>
          <a:sx n="66" d="100"/>
          <a:sy n="66" d="100"/>
        </p:scale>
        <p:origin x="181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352CB-4F84-4AC5-A5EE-F65175679D98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43993-D88F-4998-9038-2CFE10DF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4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Patrząc wstecz na to co zrobiliśmy prostym jest dla nas ocenić każdy krok, który wykonaliśmy po drodze. Jasne jest, że celem końcowym jest wytrenowany model, który z jak największą skutecznością pozwoli na szybsze wykrycie chorób tarczycy bądź pozwoli w szybki sposób uzyskać odpowiedź na pytanie „Czy mam powody by udać się w tej sprawie do lekarza?”. Ta prezentacja jest o drodze, którą pokonaliśmy tworząc ten model. Mamy więc cel „Wykrycie chorej osoby”, a teraz jak to się przekłada na to co zrobiliśmy?</a:t>
            </a:r>
          </a:p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3993-D88F-4998-9038-2CFE10DF505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481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3993-D88F-4998-9038-2CFE10DF505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75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>
                <a:solidFill>
                  <a:schemeClr val="bg1"/>
                </a:solidFill>
                <a:latin typeface="Raleway Medium" panose="020B0603030101060003" pitchFamily="34" charset="-18"/>
              </a:rPr>
              <a:t>Arpachsz</a:t>
            </a:r>
            <a:r>
              <a:rPr lang="pl-PL" sz="1200" dirty="0">
                <a:solidFill>
                  <a:schemeClr val="bg1"/>
                </a:solidFill>
                <a:latin typeface="Raleway Medium" panose="020B0603030101060003" pitchFamily="34" charset="-18"/>
              </a:rPr>
              <a:t>dach był biblijną postacią, która żyła ponad 400 lat.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3993-D88F-4998-9038-2CFE10DF505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92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43993-D88F-4998-9038-2CFE10DF505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47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0F493C-EF98-4608-B2DB-9105C3C72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9096EE4-0B51-499E-A127-D92BC928E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4A45261-555F-45E4-AB13-F0D354F25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6A6094C-6DBD-41FE-BE1F-06C3F6B73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44B7065-7357-4620-85C1-FEEF529A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65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9AFD93-C7A6-468E-B55C-3AB977DD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CE3361E-0B0C-4262-875D-FC971A16D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ED6D7A8-4808-426A-B02F-8B8F5D14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600D803-28F2-48AF-9EE1-84ECAAA6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75E1A51-DEFB-410A-84CA-FF8A0D9C5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46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E99470DA-9C93-4AB3-B0A5-6091A29AF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BE5484A-2D8F-4E96-AAD4-AECABA44B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46BCF81-65ED-4DCC-B353-655FC4309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542C285-B131-4ECF-80D3-17A7EE66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0483916-F60B-44FB-9342-FBB34F239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23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4F11EA-9D20-44D6-AA09-C846E1F7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B006E7-FFE1-47EB-A962-BE81E2625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E45DBC3-27C0-4D56-B4A5-20E3E7A8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1AFA5BA-4081-40B2-A5F0-92D2940D6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89031B2-06D8-43A2-9EE4-6853324D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85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2EB142-676A-480D-B883-E0A90FC0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2F5C612-5522-4540-857D-49EEFE998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FC888AF-B469-43F2-99DB-E675BF79F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4AE5472-0D99-4D92-8D89-B0B279D5B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AD6795D-3BA2-4315-8EEE-3F7E4A4A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64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BAFA89-A5D2-46D2-9075-B083735A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3BCB82-D6F4-44F2-9573-A43436732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E6220B8-D5CF-4C2B-A1E9-5721737D3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8D1F5E5-B5CA-4449-A4BA-E8ED4771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969B458-886B-4170-81F5-9515F7B0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4E7DC5E-C4D3-4B03-AEED-61DDA44B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95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22FAE-B563-4B5A-BFD2-BA9897BD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4084538-168A-4E20-AA6B-5A1693C09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AD0BB2E-17A8-499D-8615-DE2E5487B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60961D3-623C-4709-882C-8C3A31944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2F216B7-1D14-4C6A-BBEE-3108165C3A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8E8B746-F998-4E5E-8621-F87226A4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670CFE6C-84E9-465C-82A4-11869E04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CB33255-10EA-4350-B413-779EE03E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928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0E1A0D-F2F4-4F0F-878F-C056F687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AF19F0E-9A78-43AF-9254-AB797D6F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9E5815A-35F8-4D9A-99EA-751486DA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EAF6048-1361-46BD-AC56-BBA4AC70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428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5DAA51A-D63C-4DC1-8ABD-D2A2CE7A2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6CCB276-8004-4E93-BBEC-52ACE30B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F6832DC-E6C0-48E4-A50F-B408B649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437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69DEC4-744E-4406-82A6-5433E939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54F34BD-3C1F-42CB-9D3B-437A42B3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23C266-45DE-47F7-8DE4-125C6996B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B6A3B17-94E6-4F48-9D40-11EE364C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A20CCE7-A64E-48A4-A4D7-8CED54A7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86753A6-075A-4BE7-AB36-3CA4C1FA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29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E7E952-9162-434B-B613-AA57F210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CA252F6-59A6-470A-B4DB-0F97AF63C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C088896-F07D-49D5-930E-D2261CB4C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B9C7270-1274-40B7-B159-7BFF48B16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C484815-5EF3-43BF-954D-8D104259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5444B85-AE7B-49D2-A1A2-F372B785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74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15038EDE-0428-4F0A-B12B-8DB71D46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7138050-77DC-4EAE-99BD-767A6F3AA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33B9B1-627E-42D0-A1EA-9EFCDDC35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33F5A-A274-4389-8FEF-6EFA4B0EC3B3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8DD39EC-A9AB-4834-89B3-F80E632AB4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2F2C72-E3E3-4CAC-83C5-57E52FC8C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D9235-115B-45FF-B88A-F43B60921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51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1ECF514D-4349-4B71-AA07-2F3AC6101510}"/>
              </a:ext>
            </a:extLst>
          </p:cNvPr>
          <p:cNvSpPr/>
          <p:nvPr/>
        </p:nvSpPr>
        <p:spPr>
          <a:xfrm>
            <a:off x="6446711" y="2539522"/>
            <a:ext cx="2752058" cy="14585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91CE7DA-FB31-4160-9FCE-F804D4C1E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6711" y="2881032"/>
            <a:ext cx="3199004" cy="1476927"/>
          </a:xfrm>
        </p:spPr>
        <p:txBody>
          <a:bodyPr>
            <a:normAutofit/>
          </a:bodyPr>
          <a:lstStyle/>
          <a:p>
            <a:r>
              <a:rPr lang="pl-PL" sz="10000" dirty="0">
                <a:solidFill>
                  <a:schemeClr val="bg1"/>
                </a:solidFill>
                <a:latin typeface="Raleway ExtraLight" panose="020B0303030101060003" pitchFamily="34" charset="-18"/>
                <a:cs typeface="DokChampa" panose="020B0502040204020203" pitchFamily="34" charset="-34"/>
              </a:rPr>
              <a:t>Sick</a:t>
            </a:r>
            <a:endParaRPr lang="en-GB" sz="10000" dirty="0">
              <a:solidFill>
                <a:schemeClr val="bg1"/>
              </a:solidFill>
              <a:latin typeface="Raleway ExtraLight" panose="020B0303030101060003" pitchFamily="34" charset="-18"/>
              <a:cs typeface="DokChampa" panose="020B0502040204020203" pitchFamily="34" charset="-34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Model 3D 4" descr="Curious skeleton">
                <a:extLst>
                  <a:ext uri="{FF2B5EF4-FFF2-40B4-BE49-F238E27FC236}">
                    <a16:creationId xmlns:a16="http://schemas.microsoft.com/office/drawing/2014/main" id="{254EC92C-5D6A-424C-A705-6A2C789000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8567033"/>
                  </p:ext>
                </p:extLst>
              </p:nvPr>
            </p:nvGraphicFramePr>
            <p:xfrm>
              <a:off x="3346869" y="1026218"/>
              <a:ext cx="2398422" cy="48055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98422" cy="4805557"/>
                    </a:xfrm>
                    <a:prstGeom prst="rect">
                      <a:avLst/>
                    </a:prstGeom>
                  </am3d:spPr>
                  <am3d:camera>
                    <am3d:pos x="0" y="0" z="523310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5075" d="1000000"/>
                    <am3d:preTrans dx="-1174283" dy="-17668201" dz="-14785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1719" ay="544168" az="197327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 frame="84967"/>
                    </a:ext>
                  </am3d:extLst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Model 3D 4" descr="Curious skeleton">
                <a:extLst>
                  <a:ext uri="{FF2B5EF4-FFF2-40B4-BE49-F238E27FC236}">
                    <a16:creationId xmlns:a16="http://schemas.microsoft.com/office/drawing/2014/main" id="{254EC92C-5D6A-424C-A705-6A2C789000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6869" y="1026218"/>
                <a:ext cx="2398422" cy="480555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ytuł 1">
            <a:extLst>
              <a:ext uri="{FF2B5EF4-FFF2-40B4-BE49-F238E27FC236}">
                <a16:creationId xmlns:a16="http://schemas.microsoft.com/office/drawing/2014/main" id="{2CA8C9ED-13BC-4C0B-BAE0-03EAEFA8445F}"/>
              </a:ext>
            </a:extLst>
          </p:cNvPr>
          <p:cNvSpPr txBox="1">
            <a:spLocks/>
          </p:cNvSpPr>
          <p:nvPr/>
        </p:nvSpPr>
        <p:spPr>
          <a:xfrm>
            <a:off x="6446711" y="4229091"/>
            <a:ext cx="3199004" cy="1476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>
                <a:solidFill>
                  <a:schemeClr val="bg1"/>
                </a:solidFill>
                <a:latin typeface="Raleway ExtraLight" panose="020B0303030101060003" pitchFamily="34" charset="-18"/>
                <a:cs typeface="DokChampa" panose="020B0502040204020203" pitchFamily="34" charset="-34"/>
              </a:rPr>
              <a:t>Sick</a:t>
            </a:r>
            <a:endParaRPr lang="en-GB" sz="1400" dirty="0">
              <a:solidFill>
                <a:schemeClr val="bg1"/>
              </a:solidFill>
              <a:latin typeface="Raleway ExtraLight" panose="020B0303030101060003" pitchFamily="34" charset="-18"/>
              <a:cs typeface="DokChampa" panose="020B0502040204020203" pitchFamily="34" charset="-34"/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0BD32297-0312-4A0A-BC9C-C7EA87B11F81}"/>
              </a:ext>
            </a:extLst>
          </p:cNvPr>
          <p:cNvSpPr txBox="1">
            <a:spLocks/>
          </p:cNvSpPr>
          <p:nvPr/>
        </p:nvSpPr>
        <p:spPr>
          <a:xfrm>
            <a:off x="7075361" y="4112929"/>
            <a:ext cx="2218658" cy="6127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l-PL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Light" panose="020B0303030101060003" pitchFamily="34" charset="-18"/>
                <a:cs typeface="DokChampa" panose="020B0502040204020203" pitchFamily="34" charset="-34"/>
              </a:rPr>
              <a:t>Bartłomiej Eljasiak</a:t>
            </a:r>
          </a:p>
          <a:p>
            <a:pPr algn="r"/>
            <a:r>
              <a:rPr lang="pl-PL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Light" panose="020B0303030101060003" pitchFamily="34" charset="-18"/>
                <a:cs typeface="DokChampa" panose="020B0502040204020203" pitchFamily="34" charset="-34"/>
              </a:rPr>
              <a:t>Mateusz Grzyb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  <a:latin typeface="Raleway ExtraLight" panose="020B0303030101060003" pitchFamily="34" charset="-18"/>
              <a:cs typeface="DokChampa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28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A9C7AE9F-0776-467C-A5AB-80B94F89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99" y="1668789"/>
            <a:ext cx="5839179" cy="4413614"/>
          </a:xfrm>
          <a:prstGeom prst="rect">
            <a:avLst/>
          </a:prstGeom>
        </p:spPr>
      </p:pic>
      <p:sp>
        <p:nvSpPr>
          <p:cNvPr id="11" name="Prostokąt 10">
            <a:extLst>
              <a:ext uri="{FF2B5EF4-FFF2-40B4-BE49-F238E27FC236}">
                <a16:creationId xmlns:a16="http://schemas.microsoft.com/office/drawing/2014/main" id="{F421B8E1-032C-4B92-B474-6A3AB6FF4AF5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50D69359-0726-4163-B975-F9262991D595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62764E92-F9BC-4B70-AD87-8F5DB607E5F0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4323F46F-5A56-4E80-9819-9A327B9E7C51}"/>
              </a:ext>
            </a:extLst>
          </p:cNvPr>
          <p:cNvCxnSpPr>
            <a:cxnSpLocks/>
          </p:cNvCxnSpPr>
          <p:nvPr/>
        </p:nvCxnSpPr>
        <p:spPr>
          <a:xfrm>
            <a:off x="10544961" y="2365828"/>
            <a:ext cx="0" cy="48252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F9F4A84-D5D2-42FB-BBCC-B23D0758C6D3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Obserwacje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00468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EE9664B-BB5E-4287-A494-F635DD0AF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49" y="1427489"/>
            <a:ext cx="5210902" cy="247684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FA28D85C-3852-4090-AA87-4C5535FF0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612" y="3886554"/>
            <a:ext cx="5201376" cy="2476846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304CD413-765C-49BA-AEE5-469ACC687810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96AFEC29-93BE-4A72-BD98-1FE13DE36D5F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F464B122-92ED-4222-ACB6-7257CB24DB7C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09ACC256-DADB-4CEC-B2F7-DF94796F3894}"/>
              </a:ext>
            </a:extLst>
          </p:cNvPr>
          <p:cNvCxnSpPr>
            <a:cxnSpLocks/>
          </p:cNvCxnSpPr>
          <p:nvPr/>
        </p:nvCxnSpPr>
        <p:spPr>
          <a:xfrm>
            <a:off x="10544961" y="2365828"/>
            <a:ext cx="0" cy="48252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827777D-9328-4C71-9E25-EF857B725B08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Obserwacje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3637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ole tekstowe 10">
            <a:extLst>
              <a:ext uri="{FF2B5EF4-FFF2-40B4-BE49-F238E27FC236}">
                <a16:creationId xmlns:a16="http://schemas.microsoft.com/office/drawing/2014/main" id="{8FB2457E-A7F5-4F5D-AA1B-F071C4A86479}"/>
              </a:ext>
            </a:extLst>
          </p:cNvPr>
          <p:cNvSpPr txBox="1"/>
          <p:nvPr/>
        </p:nvSpPr>
        <p:spPr>
          <a:xfrm>
            <a:off x="1139609" y="220515"/>
            <a:ext cx="8383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Kodowanie zmiennych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279687-7826-4A85-8DD2-2B9E5A0F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80" y="2785969"/>
            <a:ext cx="4858428" cy="3267531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7E2C16AF-A10F-4F15-BDC4-785EA053CD96}"/>
              </a:ext>
            </a:extLst>
          </p:cNvPr>
          <p:cNvSpPr txBox="1"/>
          <p:nvPr/>
        </p:nvSpPr>
        <p:spPr>
          <a:xfrm>
            <a:off x="3959163" y="1641741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Raleway Light" panose="020B0403030101060003" pitchFamily="34" charset="-18"/>
              </a:rPr>
              <a:t>Dylemat </a:t>
            </a:r>
            <a:r>
              <a:rPr lang="pl-PL" i="1" dirty="0">
                <a:latin typeface="Raleway Light" panose="020B0403030101060003" pitchFamily="34" charset="-18"/>
              </a:rPr>
              <a:t>refferal_source</a:t>
            </a:r>
            <a:endParaRPr lang="en-GB" i="1" dirty="0">
              <a:latin typeface="Raleway Light" panose="020B0403030101060003" pitchFamily="34" charset="-18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3F230F7C-9F05-4B75-9158-1DE3C1A02CC3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3B03799F-9B56-4AEE-A9EF-B0491E1EAD68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E801C071-6325-4654-9B61-21E49F6E1C32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69D8D271-39F0-4B95-823A-82AA8078131E}"/>
              </a:ext>
            </a:extLst>
          </p:cNvPr>
          <p:cNvCxnSpPr>
            <a:cxnSpLocks/>
          </p:cNvCxnSpPr>
          <p:nvPr/>
        </p:nvCxnSpPr>
        <p:spPr>
          <a:xfrm>
            <a:off x="10544961" y="2901923"/>
            <a:ext cx="0" cy="7011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962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5871FD6-7FA4-49E4-9EDE-785D0FD0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5853">
            <a:off x="-228631" y="1994885"/>
            <a:ext cx="6255701" cy="1919271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9E3C8C6-5168-4985-B4CE-EC73B505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8755">
            <a:off x="6276071" y="2326386"/>
            <a:ext cx="6132639" cy="186438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E517964-D3EE-4AF1-96C9-8421ED40B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12373">
            <a:off x="4391840" y="3821280"/>
            <a:ext cx="5787032" cy="128672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744FD63-EE38-492A-B58C-34D0C488D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24733">
            <a:off x="-814862" y="4670706"/>
            <a:ext cx="5726995" cy="1727294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D394B94-966D-4ABD-8092-A0C3C9AAE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88003">
            <a:off x="6873900" y="5030232"/>
            <a:ext cx="5328780" cy="1742587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D36E54C-BFAF-48D8-BE64-4D92C2CF9B6B}"/>
              </a:ext>
            </a:extLst>
          </p:cNvPr>
          <p:cNvSpPr txBox="1"/>
          <p:nvPr/>
        </p:nvSpPr>
        <p:spPr>
          <a:xfrm>
            <a:off x="1990305" y="211529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Jaki model wybrać?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801734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57B36F9B-C101-4508-8BAE-EBA33ACF1255}"/>
              </a:ext>
            </a:extLst>
          </p:cNvPr>
          <p:cNvSpPr/>
          <p:nvPr/>
        </p:nvSpPr>
        <p:spPr>
          <a:xfrm>
            <a:off x="2919542" y="2821118"/>
            <a:ext cx="6352915" cy="12157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098384D5-51D8-4114-974A-EEAC13D982F4}"/>
              </a:ext>
            </a:extLst>
          </p:cNvPr>
          <p:cNvSpPr txBox="1"/>
          <p:nvPr/>
        </p:nvSpPr>
        <p:spPr>
          <a:xfrm>
            <a:off x="3261730" y="3044279"/>
            <a:ext cx="56685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dirty="0">
                <a:solidFill>
                  <a:schemeClr val="bg1"/>
                </a:solidFill>
                <a:latin typeface="Raleway Medium" panose="020B0603030101060003" pitchFamily="34" charset="-18"/>
              </a:rPr>
              <a:t>Trzeba to sprawdzić!</a:t>
            </a:r>
            <a:endParaRPr lang="en-GB" sz="4400" dirty="0">
              <a:solidFill>
                <a:schemeClr val="bg1"/>
              </a:solidFill>
              <a:latin typeface="Raleway Medium" panose="020B0603030101060003" pitchFamily="34" charset="-18"/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3A69F519-1201-4891-A72C-84A8C1534872}"/>
              </a:ext>
            </a:extLst>
          </p:cNvPr>
          <p:cNvSpPr/>
          <p:nvPr/>
        </p:nvSpPr>
        <p:spPr>
          <a:xfrm>
            <a:off x="8554534" y="2655158"/>
            <a:ext cx="751469" cy="15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45F3B1CD-1996-4308-BF77-DC9992F9C01A}"/>
              </a:ext>
            </a:extLst>
          </p:cNvPr>
          <p:cNvSpPr/>
          <p:nvPr/>
        </p:nvSpPr>
        <p:spPr>
          <a:xfrm>
            <a:off x="7256237" y="2655158"/>
            <a:ext cx="751469" cy="15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39338ED4-2E6A-4F9C-8B3A-B0A54716440C}"/>
              </a:ext>
            </a:extLst>
          </p:cNvPr>
          <p:cNvSpPr/>
          <p:nvPr/>
        </p:nvSpPr>
        <p:spPr>
          <a:xfrm>
            <a:off x="5553440" y="2655158"/>
            <a:ext cx="638166" cy="15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13FC4A40-70C6-4E24-8F42-6799569DABCE}"/>
              </a:ext>
            </a:extLst>
          </p:cNvPr>
          <p:cNvSpPr/>
          <p:nvPr/>
        </p:nvSpPr>
        <p:spPr>
          <a:xfrm>
            <a:off x="3771900" y="2638737"/>
            <a:ext cx="1011655" cy="15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C7369307-427C-4D05-AB58-213EF4EFA5B2}"/>
              </a:ext>
            </a:extLst>
          </p:cNvPr>
          <p:cNvSpPr/>
          <p:nvPr/>
        </p:nvSpPr>
        <p:spPr>
          <a:xfrm>
            <a:off x="2353680" y="2638737"/>
            <a:ext cx="751469" cy="15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70EDA42A-E31B-4C13-838C-F528FA95B80D}"/>
              </a:ext>
            </a:extLst>
          </p:cNvPr>
          <p:cNvSpPr/>
          <p:nvPr/>
        </p:nvSpPr>
        <p:spPr>
          <a:xfrm>
            <a:off x="6191606" y="2714414"/>
            <a:ext cx="1064631" cy="15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87D99745-0E2D-47E1-80D3-F9C542379449}"/>
              </a:ext>
            </a:extLst>
          </p:cNvPr>
          <p:cNvSpPr/>
          <p:nvPr/>
        </p:nvSpPr>
        <p:spPr>
          <a:xfrm>
            <a:off x="8005445" y="2684786"/>
            <a:ext cx="549089" cy="15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3780C2AA-3858-4A4B-8C7B-A79407B00DA2}"/>
              </a:ext>
            </a:extLst>
          </p:cNvPr>
          <p:cNvSpPr/>
          <p:nvPr/>
        </p:nvSpPr>
        <p:spPr>
          <a:xfrm>
            <a:off x="3105149" y="2714414"/>
            <a:ext cx="666750" cy="15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97E1DDDC-0973-4FC8-B507-83168D5533DC}"/>
              </a:ext>
            </a:extLst>
          </p:cNvPr>
          <p:cNvSpPr/>
          <p:nvPr/>
        </p:nvSpPr>
        <p:spPr>
          <a:xfrm>
            <a:off x="4783555" y="2806750"/>
            <a:ext cx="769885" cy="15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926448F1-7409-43B3-900E-485A317CE582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4122899-7D71-49CD-9EC4-3FF8FD697AAE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75FA2165-0497-49AD-BB44-0E0ED343383B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93740C2-2A22-499F-806C-CAC7CEC383B0}"/>
              </a:ext>
            </a:extLst>
          </p:cNvPr>
          <p:cNvCxnSpPr>
            <a:cxnSpLocks/>
          </p:cNvCxnSpPr>
          <p:nvPr/>
        </p:nvCxnSpPr>
        <p:spPr>
          <a:xfrm>
            <a:off x="10545626" y="3625360"/>
            <a:ext cx="0" cy="147583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62149D31-A31C-4B1B-AE9E-361131D5E8B5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Jaki model wybrać?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42783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-4.81481E-6 L -0.00026 -0.435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17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7037E-6 L 0.00026 0.20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2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7.40741E-7 L -0.00052 -0.3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50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0 L -0.00195 0.3611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80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29167E-6 -4.81481E-6 L -0.00065 -0.3067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534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0 L 0.00117 0.4481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240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33333E-6 3.33333E-6 L 0.00325 -0.5041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2520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ED36EBC6-C59C-4747-AA49-7B825102D71A}"/>
              </a:ext>
            </a:extLst>
          </p:cNvPr>
          <p:cNvSpPr/>
          <p:nvPr/>
        </p:nvSpPr>
        <p:spPr>
          <a:xfrm>
            <a:off x="3850790" y="2767276"/>
            <a:ext cx="2695028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A717A3E5-AAAE-41C8-85CF-CDCBF50683AD}"/>
              </a:ext>
            </a:extLst>
          </p:cNvPr>
          <p:cNvSpPr/>
          <p:nvPr/>
        </p:nvSpPr>
        <p:spPr>
          <a:xfrm>
            <a:off x="3838700" y="2767276"/>
            <a:ext cx="2695028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6E07BE8-58EE-4EF3-8DF5-B1CE3DD0F6FC}"/>
              </a:ext>
            </a:extLst>
          </p:cNvPr>
          <p:cNvSpPr/>
          <p:nvPr/>
        </p:nvSpPr>
        <p:spPr>
          <a:xfrm>
            <a:off x="3844745" y="2767278"/>
            <a:ext cx="2695028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EAA3AC3A-D02C-4E36-BCC6-6CA9F63B4E00}"/>
              </a:ext>
            </a:extLst>
          </p:cNvPr>
          <p:cNvSpPr txBox="1"/>
          <p:nvPr/>
        </p:nvSpPr>
        <p:spPr>
          <a:xfrm>
            <a:off x="3461014" y="3075056"/>
            <a:ext cx="3462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</a:rPr>
              <a:t>Model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FD13C22-B070-4D4E-A256-112BF7EAA299}"/>
              </a:ext>
            </a:extLst>
          </p:cNvPr>
          <p:cNvSpPr txBox="1"/>
          <p:nvPr/>
        </p:nvSpPr>
        <p:spPr>
          <a:xfrm>
            <a:off x="578409" y="2767280"/>
            <a:ext cx="26052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</a:rPr>
              <a:t>Metoda</a:t>
            </a:r>
          </a:p>
          <a:p>
            <a:pPr algn="ctr"/>
            <a:r>
              <a:rPr lang="pl-PL" sz="4000" dirty="0">
                <a:solidFill>
                  <a:schemeClr val="bg1"/>
                </a:solidFill>
              </a:rPr>
              <a:t>imputacji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44263CB-3853-46C4-9DCA-C3ADAF877763}"/>
              </a:ext>
            </a:extLst>
          </p:cNvPr>
          <p:cNvSpPr txBox="1"/>
          <p:nvPr/>
        </p:nvSpPr>
        <p:spPr>
          <a:xfrm>
            <a:off x="7200900" y="2767279"/>
            <a:ext cx="26052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</a:rPr>
              <a:t>Redukcja danych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F5934BFC-825C-420C-825D-8768925AD43C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6F6D1BDF-7467-4B05-9FC0-1AA9623E0489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16699AB4-2C7D-491C-B8DD-DFC39BA3D975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299078B8-3B39-4069-A9C5-058FF0CDCB83}"/>
              </a:ext>
            </a:extLst>
          </p:cNvPr>
          <p:cNvCxnSpPr>
            <a:cxnSpLocks/>
          </p:cNvCxnSpPr>
          <p:nvPr/>
        </p:nvCxnSpPr>
        <p:spPr>
          <a:xfrm>
            <a:off x="10545626" y="3625360"/>
            <a:ext cx="0" cy="147583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22CD43B4-B2BC-4DA5-9C98-0403FD45E1EA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Testy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29162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26862 0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0 L 0.26888 0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D9A4134C-D0A0-4376-93D8-46BF0F93CDE8}"/>
              </a:ext>
            </a:extLst>
          </p:cNvPr>
          <p:cNvSpPr/>
          <p:nvPr/>
        </p:nvSpPr>
        <p:spPr>
          <a:xfrm>
            <a:off x="-1812325" y="5370685"/>
            <a:ext cx="1812325" cy="4951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15D5B5DD-8E76-423C-868B-24CA84C67B3F}"/>
              </a:ext>
            </a:extLst>
          </p:cNvPr>
          <p:cNvSpPr/>
          <p:nvPr/>
        </p:nvSpPr>
        <p:spPr>
          <a:xfrm>
            <a:off x="-1812325" y="2718072"/>
            <a:ext cx="1812325" cy="4951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7EAC7BB-E35E-4684-B611-3F4CD8A5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1791532"/>
            <a:ext cx="2300608" cy="234823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6A2D5CF-8A01-4EC7-AAEF-1EB80005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493" y="4373045"/>
            <a:ext cx="2176766" cy="2357766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9AF53F92-72AF-4615-956F-33875182E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054" y="1598565"/>
            <a:ext cx="5165146" cy="273417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9ED5235-FDD6-402D-8199-38289C01AD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1"/>
          <a:stretch/>
        </p:blipFill>
        <p:spPr>
          <a:xfrm>
            <a:off x="1388053" y="4863065"/>
            <a:ext cx="5165145" cy="1377726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0B26A75B-C10E-425D-B4F1-98EE58E6535E}"/>
              </a:ext>
            </a:extLst>
          </p:cNvPr>
          <p:cNvSpPr txBox="1"/>
          <p:nvPr/>
        </p:nvSpPr>
        <p:spPr>
          <a:xfrm>
            <a:off x="31024" y="2765596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ROC AUC</a:t>
            </a:r>
            <a:endParaRPr lang="en-GB" sz="2000" dirty="0">
              <a:solidFill>
                <a:schemeClr val="bg1"/>
              </a:solidFill>
              <a:latin typeface="Raleway Medium" panose="020B0603030101060003" pitchFamily="34" charset="-18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B58718B-BFD4-4672-84EC-C48E6A5E3763}"/>
              </a:ext>
            </a:extLst>
          </p:cNvPr>
          <p:cNvSpPr txBox="1"/>
          <p:nvPr/>
        </p:nvSpPr>
        <p:spPr>
          <a:xfrm>
            <a:off x="469445" y="5418209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F1</a:t>
            </a:r>
            <a:endParaRPr lang="en-GB" sz="2000" dirty="0">
              <a:solidFill>
                <a:schemeClr val="bg1"/>
              </a:solidFill>
              <a:latin typeface="Raleway Medium" panose="020B0603030101060003" pitchFamily="34" charset="-18"/>
            </a:endParaRP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EE48B336-73D1-4C66-8B4D-A0C6DFE0FEAB}"/>
              </a:ext>
            </a:extLst>
          </p:cNvPr>
          <p:cNvSpPr/>
          <p:nvPr/>
        </p:nvSpPr>
        <p:spPr>
          <a:xfrm>
            <a:off x="-2479075" y="3966281"/>
            <a:ext cx="666750" cy="15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7E7189F0-1A86-4EE5-B669-34A0205E5833}"/>
              </a:ext>
            </a:extLst>
          </p:cNvPr>
          <p:cNvSpPr/>
          <p:nvPr/>
        </p:nvSpPr>
        <p:spPr>
          <a:xfrm>
            <a:off x="4828388" y="8669039"/>
            <a:ext cx="666750" cy="1547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C8059EA8-8C13-4976-AD26-476D133DAAA4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6FCFE55B-BED1-4271-AF3B-34275CC0BADA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B763569F-8A9F-4EB2-98A8-C53C29E5B07E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26AF31CA-A724-4E2D-A86E-64C37D15A05D}"/>
              </a:ext>
            </a:extLst>
          </p:cNvPr>
          <p:cNvCxnSpPr>
            <a:cxnSpLocks/>
          </p:cNvCxnSpPr>
          <p:nvPr/>
        </p:nvCxnSpPr>
        <p:spPr>
          <a:xfrm>
            <a:off x="10545626" y="3625360"/>
            <a:ext cx="0" cy="147583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F2446C03-C3C7-4EE2-A550-67A0FEBD3C57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Testy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73417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11901 0.0009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0.1194 -2.96296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rostokąt 31">
            <a:extLst>
              <a:ext uri="{FF2B5EF4-FFF2-40B4-BE49-F238E27FC236}">
                <a16:creationId xmlns:a16="http://schemas.microsoft.com/office/drawing/2014/main" id="{8DA12948-80C3-4F46-BC4A-5F03B9D23A91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0D0F9B35-6B6B-4408-B955-0F83360FBC22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8F070B6E-DC1A-4836-BE75-C20D0824148F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B73C89A-629F-4878-8907-16CC5AE290B1}"/>
              </a:ext>
            </a:extLst>
          </p:cNvPr>
          <p:cNvCxnSpPr>
            <a:cxnSpLocks/>
          </p:cNvCxnSpPr>
          <p:nvPr/>
        </p:nvCxnSpPr>
        <p:spPr>
          <a:xfrm>
            <a:off x="10545626" y="3625360"/>
            <a:ext cx="0" cy="147583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>
            <a:extLst>
              <a:ext uri="{FF2B5EF4-FFF2-40B4-BE49-F238E27FC236}">
                <a16:creationId xmlns:a16="http://schemas.microsoft.com/office/drawing/2014/main" id="{F17EEDF4-CEDE-4331-995B-E412AC292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083" y="2121704"/>
            <a:ext cx="4995833" cy="2614592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53C4129C-55F7-48BE-ADE4-5DF4E45B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878" y="687752"/>
            <a:ext cx="5222335" cy="2738677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00377B20-776A-413C-972C-402C07B63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7998" y="4060394"/>
            <a:ext cx="4869997" cy="255907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C845501-FF93-413C-869B-69A3960FE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22267" y="1946355"/>
            <a:ext cx="4801749" cy="252347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81DB0BC-C96A-4399-B980-B554450C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647" y="3753093"/>
            <a:ext cx="5574673" cy="292344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1C96B17-C293-4319-B570-9D67E91C2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591" y="1158767"/>
            <a:ext cx="5574675" cy="292936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E1597DB-607F-4E04-A4C9-12CB270A3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18887" y="5648576"/>
            <a:ext cx="5574676" cy="292345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1E9388F-20BA-4F06-909C-4E24F1FD9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1945" y="3921412"/>
            <a:ext cx="5579439" cy="2928762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A0903E6C-36A8-4061-8068-13B0D5E6FC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361" y="948549"/>
            <a:ext cx="5579440" cy="2925949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9A51BA3F-633B-4DB8-A142-3B1302CC67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109156" y="1157556"/>
            <a:ext cx="5598488" cy="2932541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45D0117-2C00-46FA-965F-6B7289E661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56" y="5368412"/>
            <a:ext cx="5580714" cy="2932541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DDD3B3D0-B231-4FA3-AF6B-F005C71622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3513" y="-1488108"/>
            <a:ext cx="5574676" cy="2914438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189A4645-93F4-45E2-ABEA-A7A0DC7E7B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65915" y="1215887"/>
            <a:ext cx="5565151" cy="2909728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12066DD7-10C7-4A6E-A96C-199633649F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9506" y="869873"/>
            <a:ext cx="5603251" cy="2929107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99649224-E7A1-4FF0-9E97-4E7B85B0E22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46414" y="5021184"/>
            <a:ext cx="5603251" cy="2932210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1A67A931-B5DF-4B4C-8F99-E8EBCCD610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92753" y="3713298"/>
            <a:ext cx="5574677" cy="2917533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32F0999-DE27-4ADC-B8D3-5A5D230816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66671" y="2832770"/>
            <a:ext cx="5565151" cy="2903557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BEB5E328-C952-4AA0-80C3-FA88D8AFAB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62264" y="-1362977"/>
            <a:ext cx="5574678" cy="2923451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277BB6CC-B4A5-433E-B72D-094622C6BE7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00148" y="-567409"/>
            <a:ext cx="5584200" cy="2934675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6F90AC62-7320-4B50-9E36-C8359C95C9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4324" y="1394912"/>
            <a:ext cx="5593726" cy="2939378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1AE14F07-BCA3-4100-BA03-B187D89447F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176232" y="4697876"/>
            <a:ext cx="5603251" cy="2941261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44E16A57-C3ED-473D-8EB2-A35BB22E86B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538610" y="-581873"/>
            <a:ext cx="5565151" cy="2918455"/>
          </a:xfrm>
          <a:prstGeom prst="rect">
            <a:avLst/>
          </a:prstGeom>
        </p:spPr>
      </p:pic>
      <p:pic>
        <p:nvPicPr>
          <p:cNvPr id="27" name="Obraz 26">
            <a:extLst>
              <a:ext uri="{FF2B5EF4-FFF2-40B4-BE49-F238E27FC236}">
                <a16:creationId xmlns:a16="http://schemas.microsoft.com/office/drawing/2014/main" id="{A941AAD9-7634-4B91-9B25-C285E926BFA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5372" y="2968698"/>
            <a:ext cx="5560390" cy="2919057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D27B05E3-3633-4401-B3E9-326E80A3F43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15864" y="5231279"/>
            <a:ext cx="5579442" cy="29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6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9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1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7E5D54DD-5EAA-4FDE-92F0-E676A9234DAC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31F19ED7-88E1-484F-B46B-70A5E98D852C}"/>
              </a:ext>
            </a:extLst>
          </p:cNvPr>
          <p:cNvSpPr/>
          <p:nvPr/>
        </p:nvSpPr>
        <p:spPr>
          <a:xfrm>
            <a:off x="-7916450" y="1854432"/>
            <a:ext cx="8868863" cy="7449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A1CA2A7D-8AD0-497B-AA38-7FBE796DF6B5}"/>
              </a:ext>
            </a:extLst>
          </p:cNvPr>
          <p:cNvSpPr/>
          <p:nvPr/>
        </p:nvSpPr>
        <p:spPr>
          <a:xfrm>
            <a:off x="-7916450" y="2851343"/>
            <a:ext cx="8868863" cy="7449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D3EC5497-FD89-4CBA-99ED-4D708A416FB2}"/>
              </a:ext>
            </a:extLst>
          </p:cNvPr>
          <p:cNvSpPr/>
          <p:nvPr/>
        </p:nvSpPr>
        <p:spPr>
          <a:xfrm>
            <a:off x="-7916450" y="3850248"/>
            <a:ext cx="8868863" cy="7449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36689BD9-1C6A-4D4A-960E-E11174614894}"/>
              </a:ext>
            </a:extLst>
          </p:cNvPr>
          <p:cNvSpPr/>
          <p:nvPr/>
        </p:nvSpPr>
        <p:spPr>
          <a:xfrm>
            <a:off x="-7916451" y="4849153"/>
            <a:ext cx="8868863" cy="7449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397AF376-B305-4F38-A529-752D3AED73B3}"/>
              </a:ext>
            </a:extLst>
          </p:cNvPr>
          <p:cNvSpPr/>
          <p:nvPr/>
        </p:nvSpPr>
        <p:spPr>
          <a:xfrm>
            <a:off x="-2016182" y="1443207"/>
            <a:ext cx="2968595" cy="450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B594DCE-0B31-4AD4-97AC-CDA1C9EBB4AB}"/>
              </a:ext>
            </a:extLst>
          </p:cNvPr>
          <p:cNvSpPr txBox="1"/>
          <p:nvPr/>
        </p:nvSpPr>
        <p:spPr>
          <a:xfrm>
            <a:off x="1090715" y="2036311"/>
            <a:ext cx="85922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usunięcie zmiennej </a:t>
            </a:r>
            <a:r>
              <a:rPr lang="pl-PL" sz="2000" dirty="0" err="1">
                <a:solidFill>
                  <a:schemeClr val="bg1"/>
                </a:solidFill>
                <a:latin typeface="Raleway Medium" panose="020B0603030101060003" pitchFamily="34" charset="-18"/>
              </a:rPr>
              <a:t>referral_source</a:t>
            </a: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 jedynie lekko pogarsza wyniki</a:t>
            </a:r>
          </a:p>
          <a:p>
            <a:pPr marL="285750" indent="-285750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wymiarowość danych można znacznie zredukować i wciąż uzyskać bardzo dobre wyniki</a:t>
            </a:r>
          </a:p>
          <a:p>
            <a:pPr marL="285750" indent="-285750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bg1"/>
                </a:solidFill>
                <a:latin typeface="Raleway Medium" panose="020B0603030101060003" pitchFamily="34" charset="-18"/>
              </a:rPr>
              <a:t>Iterative</a:t>
            </a: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 </a:t>
            </a:r>
            <a:r>
              <a:rPr lang="pl-PL" sz="2000" dirty="0" err="1">
                <a:solidFill>
                  <a:schemeClr val="bg1"/>
                </a:solidFill>
                <a:latin typeface="Raleway Medium" panose="020B0603030101060003" pitchFamily="34" charset="-18"/>
              </a:rPr>
              <a:t>Imputer</a:t>
            </a: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 nie okazał się najlepszą metodą imputacji</a:t>
            </a:r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A876826E-70CD-4E0C-8C62-2F06B10FCA5B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125679F8-8CF2-4832-980C-6F7583BB300B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Łącznik prosty 31">
            <a:extLst>
              <a:ext uri="{FF2B5EF4-FFF2-40B4-BE49-F238E27FC236}">
                <a16:creationId xmlns:a16="http://schemas.microsoft.com/office/drawing/2014/main" id="{6A589A72-F789-43F3-82CF-5C8772D91A64}"/>
              </a:ext>
            </a:extLst>
          </p:cNvPr>
          <p:cNvCxnSpPr>
            <a:cxnSpLocks/>
          </p:cNvCxnSpPr>
          <p:nvPr/>
        </p:nvCxnSpPr>
        <p:spPr>
          <a:xfrm>
            <a:off x="10545626" y="3625360"/>
            <a:ext cx="0" cy="147583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03D71E93-4DAF-437C-A1DD-10F999A760F9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Wnioski z testów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40B2E8A-B4D2-4DD6-9BC5-86121CA05BAC}"/>
              </a:ext>
            </a:extLst>
          </p:cNvPr>
          <p:cNvSpPr/>
          <p:nvPr/>
        </p:nvSpPr>
        <p:spPr>
          <a:xfrm>
            <a:off x="1078746" y="5036981"/>
            <a:ext cx="53062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chemeClr val="bg1"/>
                </a:solidFill>
                <a:latin typeface="Raleway Medium" panose="020B0603030101060003" pitchFamily="34" charset="-18"/>
              </a:rPr>
              <a:t>XGBoost</a:t>
            </a: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 jest szybszy od </a:t>
            </a:r>
            <a:r>
              <a:rPr lang="pl-PL" sz="2000" dirty="0" err="1">
                <a:solidFill>
                  <a:schemeClr val="bg1"/>
                </a:solidFill>
                <a:latin typeface="Raleway Medium" panose="020B0603030101060003" pitchFamily="34" charset="-18"/>
              </a:rPr>
              <a:t>Random</a:t>
            </a: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 </a:t>
            </a:r>
            <a:r>
              <a:rPr lang="pl-PL" sz="2000" dirty="0" err="1">
                <a:solidFill>
                  <a:schemeClr val="bg1"/>
                </a:solidFill>
                <a:latin typeface="Raleway Medium" panose="020B0603030101060003" pitchFamily="34" charset="-18"/>
              </a:rPr>
              <a:t>Forest</a:t>
            </a:r>
            <a:endParaRPr lang="pl-PL" sz="2000" dirty="0">
              <a:solidFill>
                <a:schemeClr val="bg1"/>
              </a:solidFill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51517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0.72748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6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0.72748 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6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72748 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6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72748 0.001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6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iały za tekstem">
            <a:extLst>
              <a:ext uri="{FF2B5EF4-FFF2-40B4-BE49-F238E27FC236}">
                <a16:creationId xmlns:a16="http://schemas.microsoft.com/office/drawing/2014/main" id="{3B4A46F6-9962-4B76-B7B4-CE5347BD46B8}"/>
              </a:ext>
            </a:extLst>
          </p:cNvPr>
          <p:cNvSpPr/>
          <p:nvPr/>
        </p:nvSpPr>
        <p:spPr>
          <a:xfrm>
            <a:off x="3907640" y="1664231"/>
            <a:ext cx="2695028" cy="806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3EC82BE2-EFFF-4200-9AA8-A2AC5A31CFBD}"/>
              </a:ext>
            </a:extLst>
          </p:cNvPr>
          <p:cNvSpPr txBox="1"/>
          <p:nvPr/>
        </p:nvSpPr>
        <p:spPr>
          <a:xfrm>
            <a:off x="2234629" y="5184454"/>
            <a:ext cx="6075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>
                <a:latin typeface="Raleway ExtraLight" panose="020B0303030101060003" pitchFamily="34" charset="-18"/>
              </a:rPr>
              <a:t>Nie będziemy korzystać z kolumny </a:t>
            </a:r>
            <a:r>
              <a:rPr lang="pl-PL" sz="2000" dirty="0" err="1">
                <a:latin typeface="Raleway ExtraLight" panose="020B0303030101060003" pitchFamily="34" charset="-18"/>
              </a:rPr>
              <a:t>referral_source</a:t>
            </a:r>
            <a:endParaRPr lang="en-GB" sz="2000" dirty="0">
              <a:latin typeface="Raleway ExtraLight" panose="020B0303030101060003" pitchFamily="34" charset="-18"/>
            </a:endParaRP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AB855D53-BC90-426A-B2FA-CFC36685AC3E}"/>
              </a:ext>
            </a:extLst>
          </p:cNvPr>
          <p:cNvSpPr/>
          <p:nvPr/>
        </p:nvSpPr>
        <p:spPr>
          <a:xfrm>
            <a:off x="2058998" y="4999519"/>
            <a:ext cx="6426963" cy="806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11705D9-2D12-42E5-BEA5-9109F0228B3E}"/>
              </a:ext>
            </a:extLst>
          </p:cNvPr>
          <p:cNvSpPr txBox="1"/>
          <p:nvPr/>
        </p:nvSpPr>
        <p:spPr>
          <a:xfrm>
            <a:off x="-23431500" y="2511560"/>
            <a:ext cx="27372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 err="1">
                <a:solidFill>
                  <a:schemeClr val="bg1"/>
                </a:solidFill>
              </a:rPr>
              <a:t>XGBoost</a:t>
            </a:r>
            <a:r>
              <a:rPr lang="pl-PL" sz="4000" dirty="0">
                <a:solidFill>
                  <a:schemeClr val="bg1"/>
                </a:solidFill>
              </a:rPr>
              <a:t>     siufbksfhdsfysaflnjdsfvasyulfsvjdffyiuvfamasdfoaxmiusevrabacomyaxefbuaoeyfgabcnfoayuecfgebonacsefcgna8osyulrf</a:t>
            </a:r>
            <a:endParaRPr lang="en-GB" sz="4000" dirty="0">
              <a:solidFill>
                <a:schemeClr val="bg1"/>
              </a:solidFill>
            </a:endParaRP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A3369086-514B-43EE-BE56-BE56291C38E9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05449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FBCAC8DA-B29D-48D2-B2ED-13E9D9235B56}"/>
              </a:ext>
            </a:extLst>
          </p:cNvPr>
          <p:cNvSpPr txBox="1"/>
          <p:nvPr/>
        </p:nvSpPr>
        <p:spPr>
          <a:xfrm>
            <a:off x="4027588" y="3563304"/>
            <a:ext cx="2489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latin typeface="Raleway ExtraLight" panose="020B0303030101060003" pitchFamily="34" charset="-18"/>
              </a:rPr>
              <a:t>Najlepsze wyniki</a:t>
            </a:r>
          </a:p>
          <a:p>
            <a:endParaRPr lang="pl-PL" sz="2000" dirty="0">
              <a:latin typeface="Raleway ExtraLight" panose="020B0303030101060003" pitchFamily="34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latin typeface="Raleway ExtraLight" panose="020B0303030101060003" pitchFamily="34" charset="-18"/>
              </a:rPr>
              <a:t>Najszybszy</a:t>
            </a:r>
            <a:endParaRPr lang="en-GB" sz="2000" dirty="0">
              <a:latin typeface="Raleway ExtraLight" panose="020B0303030101060003" pitchFamily="34" charset="-18"/>
            </a:endParaRP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C6F56DD9-4822-4562-BAAD-0A13E00888E7}"/>
              </a:ext>
            </a:extLst>
          </p:cNvPr>
          <p:cNvSpPr/>
          <p:nvPr/>
        </p:nvSpPr>
        <p:spPr>
          <a:xfrm>
            <a:off x="3924966" y="3457668"/>
            <a:ext cx="2695028" cy="806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B3439B5C-3B1E-4904-AF41-83ADABEBF5E5}"/>
              </a:ext>
            </a:extLst>
          </p:cNvPr>
          <p:cNvSpPr/>
          <p:nvPr/>
        </p:nvSpPr>
        <p:spPr>
          <a:xfrm>
            <a:off x="3924966" y="3953691"/>
            <a:ext cx="2695028" cy="806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23384B72-0CAE-47FB-97D1-B2C958EB563B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365D3B38-2FD1-45B9-B299-80869026BE54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Łącznik prosty 31">
            <a:extLst>
              <a:ext uri="{FF2B5EF4-FFF2-40B4-BE49-F238E27FC236}">
                <a16:creationId xmlns:a16="http://schemas.microsoft.com/office/drawing/2014/main" id="{2B1BF844-4F91-46C9-A90C-0612F8C44B6C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59E8C653-0AC8-4D97-9F95-4257B53439C9}"/>
              </a:ext>
            </a:extLst>
          </p:cNvPr>
          <p:cNvCxnSpPr>
            <a:cxnSpLocks/>
          </p:cNvCxnSpPr>
          <p:nvPr/>
        </p:nvCxnSpPr>
        <p:spPr>
          <a:xfrm>
            <a:off x="10545626" y="3625360"/>
            <a:ext cx="0" cy="1475832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358B15E6-6C9E-49AE-A7EC-4F01A2AF2017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Wnioski z testów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  <p:sp>
        <p:nvSpPr>
          <p:cNvPr id="37" name="biały za tekstem">
            <a:extLst>
              <a:ext uri="{FF2B5EF4-FFF2-40B4-BE49-F238E27FC236}">
                <a16:creationId xmlns:a16="http://schemas.microsoft.com/office/drawing/2014/main" id="{B00A9AA8-5160-4E1C-9BF5-61004BAED211}"/>
              </a:ext>
            </a:extLst>
          </p:cNvPr>
          <p:cNvSpPr/>
          <p:nvPr/>
        </p:nvSpPr>
        <p:spPr>
          <a:xfrm>
            <a:off x="3701143" y="1546299"/>
            <a:ext cx="311331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3C9F31D7-1CBE-46A1-B596-9A691C3691D9}"/>
              </a:ext>
            </a:extLst>
          </p:cNvPr>
          <p:cNvSpPr txBox="1"/>
          <p:nvPr/>
        </p:nvSpPr>
        <p:spPr>
          <a:xfrm>
            <a:off x="4498872" y="1806924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>
                <a:latin typeface="Raleway ExtraLight" panose="020B0303030101060003" pitchFamily="34" charset="-18"/>
              </a:rPr>
              <a:t>Wybieramy</a:t>
            </a:r>
            <a:endParaRPr lang="en-GB" sz="2000" dirty="0">
              <a:latin typeface="Raleway ExtraLight" panose="020B0303030101060003" pitchFamily="34" charset="-18"/>
            </a:endParaRPr>
          </a:p>
        </p:txBody>
      </p:sp>
      <p:sp>
        <p:nvSpPr>
          <p:cNvPr id="38" name="biały przed tekstem">
            <a:extLst>
              <a:ext uri="{FF2B5EF4-FFF2-40B4-BE49-F238E27FC236}">
                <a16:creationId xmlns:a16="http://schemas.microsoft.com/office/drawing/2014/main" id="{A0E397BB-52E9-42D1-B031-361F48A9FEA4}"/>
              </a:ext>
            </a:extLst>
          </p:cNvPr>
          <p:cNvSpPr/>
          <p:nvPr/>
        </p:nvSpPr>
        <p:spPr>
          <a:xfrm>
            <a:off x="4321629" y="1780074"/>
            <a:ext cx="190951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4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00065 0.1175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0.23216 0.00185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4 -4.07407E-6 L 2.24258 -0.00162 " pathEditMode="relative" rAng="0" ptsTypes="AA">
                                      <p:cBhvr>
                                        <p:cTn id="13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93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0.26888 -2.96296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26888 4.81481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0.53099 -1.48148E-6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0" grpId="0" animBg="1"/>
      <p:bldP spid="13" grpId="0"/>
      <p:bldP spid="18" grpId="0" animBg="1"/>
      <p:bldP spid="19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rostokąt 111">
            <a:extLst>
              <a:ext uri="{FF2B5EF4-FFF2-40B4-BE49-F238E27FC236}">
                <a16:creationId xmlns:a16="http://schemas.microsoft.com/office/drawing/2014/main" id="{B841E674-CFEC-4D6D-A390-0FDE9CE93358}"/>
              </a:ext>
            </a:extLst>
          </p:cNvPr>
          <p:cNvSpPr/>
          <p:nvPr/>
        </p:nvSpPr>
        <p:spPr>
          <a:xfrm>
            <a:off x="3656177" y="2597957"/>
            <a:ext cx="4879646" cy="1662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FB8B47A-974F-4BD4-B3FB-F2DD0FCC81CA}"/>
              </a:ext>
            </a:extLst>
          </p:cNvPr>
          <p:cNvSpPr txBox="1"/>
          <p:nvPr/>
        </p:nvSpPr>
        <p:spPr>
          <a:xfrm>
            <a:off x="3795001" y="482231"/>
            <a:ext cx="4601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>
                <a:latin typeface="Raleway Medium" panose="020B0603030101060003" pitchFamily="34" charset="-18"/>
              </a:rPr>
              <a:t>Cel projektu</a:t>
            </a:r>
            <a:endParaRPr lang="en-GB" sz="6000" dirty="0">
              <a:latin typeface="Raleway Medium" panose="020B0603030101060003" pitchFamily="34" charset="-18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DCE7CF6A-5E20-4AAF-80E2-52A9BAE0A083}"/>
              </a:ext>
            </a:extLst>
          </p:cNvPr>
          <p:cNvSpPr/>
          <p:nvPr/>
        </p:nvSpPr>
        <p:spPr>
          <a:xfrm>
            <a:off x="-927777" y="2500311"/>
            <a:ext cx="4583954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1" name="pole tekstowe 110">
            <a:extLst>
              <a:ext uri="{FF2B5EF4-FFF2-40B4-BE49-F238E27FC236}">
                <a16:creationId xmlns:a16="http://schemas.microsoft.com/office/drawing/2014/main" id="{1EEFE29D-423B-4A8A-BA6B-CB46AF9B0D12}"/>
              </a:ext>
            </a:extLst>
          </p:cNvPr>
          <p:cNvSpPr txBox="1"/>
          <p:nvPr/>
        </p:nvSpPr>
        <p:spPr>
          <a:xfrm>
            <a:off x="3748537" y="2828835"/>
            <a:ext cx="469492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B w="25400" h="6350"/>
              <a:contourClr>
                <a:schemeClr val="bg1"/>
              </a:contourClr>
            </a:sp3d>
          </a:bodyPr>
          <a:lstStyle/>
          <a:p>
            <a:pPr algn="ctr"/>
            <a:r>
              <a:rPr lang="pl-PL" sz="3600" b="1" dirty="0">
                <a:solidFill>
                  <a:schemeClr val="bg1"/>
                </a:solidFill>
                <a:latin typeface="Raleway Medium" panose="020B0603030101060003" pitchFamily="34" charset="-18"/>
              </a:rPr>
              <a:t>Szybsze wykrycie chorych osób </a:t>
            </a:r>
            <a:endParaRPr lang="en-GB" sz="3600" b="1" dirty="0">
              <a:solidFill>
                <a:schemeClr val="bg1"/>
              </a:solidFill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95276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026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rostokąt 64">
            <a:extLst>
              <a:ext uri="{FF2B5EF4-FFF2-40B4-BE49-F238E27FC236}">
                <a16:creationId xmlns:a16="http://schemas.microsoft.com/office/drawing/2014/main" id="{D760A2F2-0F82-445A-8EBA-F5B8205EF302}"/>
              </a:ext>
            </a:extLst>
          </p:cNvPr>
          <p:cNvSpPr/>
          <p:nvPr/>
        </p:nvSpPr>
        <p:spPr>
          <a:xfrm>
            <a:off x="9919058" y="3102418"/>
            <a:ext cx="2236978" cy="812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6CF789C5-44C8-4FEB-970E-683224E88AAE}"/>
              </a:ext>
            </a:extLst>
          </p:cNvPr>
          <p:cNvSpPr/>
          <p:nvPr/>
        </p:nvSpPr>
        <p:spPr>
          <a:xfrm>
            <a:off x="7673490" y="3152626"/>
            <a:ext cx="1697366" cy="717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7" name="Prostokąt 66">
            <a:extLst>
              <a:ext uri="{FF2B5EF4-FFF2-40B4-BE49-F238E27FC236}">
                <a16:creationId xmlns:a16="http://schemas.microsoft.com/office/drawing/2014/main" id="{77786C66-4FC8-42C1-A885-28B15F7DA7CD}"/>
              </a:ext>
            </a:extLst>
          </p:cNvPr>
          <p:cNvSpPr/>
          <p:nvPr/>
        </p:nvSpPr>
        <p:spPr>
          <a:xfrm>
            <a:off x="5645395" y="3182315"/>
            <a:ext cx="1697366" cy="717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8" name="Prostokąt 67">
            <a:extLst>
              <a:ext uri="{FF2B5EF4-FFF2-40B4-BE49-F238E27FC236}">
                <a16:creationId xmlns:a16="http://schemas.microsoft.com/office/drawing/2014/main" id="{8181C991-BD29-4705-AACD-245578FA69FC}"/>
              </a:ext>
            </a:extLst>
          </p:cNvPr>
          <p:cNvSpPr/>
          <p:nvPr/>
        </p:nvSpPr>
        <p:spPr>
          <a:xfrm>
            <a:off x="2854054" y="3146863"/>
            <a:ext cx="2201635" cy="7881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9" name="Prostokąt 68">
            <a:extLst>
              <a:ext uri="{FF2B5EF4-FFF2-40B4-BE49-F238E27FC236}">
                <a16:creationId xmlns:a16="http://schemas.microsoft.com/office/drawing/2014/main" id="{EEB35610-EA45-48D0-97E0-25298B5A7C75}"/>
              </a:ext>
            </a:extLst>
          </p:cNvPr>
          <p:cNvSpPr/>
          <p:nvPr/>
        </p:nvSpPr>
        <p:spPr>
          <a:xfrm>
            <a:off x="4869" y="3146863"/>
            <a:ext cx="1928669" cy="7823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FC2145F-2E62-402B-90F7-917EFD5CE97F}"/>
              </a:ext>
            </a:extLst>
          </p:cNvPr>
          <p:cNvSpPr txBox="1"/>
          <p:nvPr/>
        </p:nvSpPr>
        <p:spPr>
          <a:xfrm>
            <a:off x="9881436" y="3182314"/>
            <a:ext cx="227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Dostrojenie najlepszego modelu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1675C62-950A-4BEE-9EC7-30A44DC1B0D0}"/>
              </a:ext>
            </a:extLst>
          </p:cNvPr>
          <p:cNvSpPr txBox="1"/>
          <p:nvPr/>
        </p:nvSpPr>
        <p:spPr>
          <a:xfrm>
            <a:off x="2849181" y="3209013"/>
            <a:ext cx="220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Oczyszczenie i zakodowanie danych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9238622-B765-4551-BC58-16E7E046AB86}"/>
              </a:ext>
            </a:extLst>
          </p:cNvPr>
          <p:cNvSpPr txBox="1"/>
          <p:nvPr/>
        </p:nvSpPr>
        <p:spPr>
          <a:xfrm>
            <a:off x="175433" y="3323802"/>
            <a:ext cx="15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Analiza danych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4EC075D4-C3CD-4F65-B3C5-805F281439B1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1933538" y="3538049"/>
            <a:ext cx="920516" cy="28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226EB55-9E94-4EAA-AEF2-B4B05506C65F}"/>
              </a:ext>
            </a:extLst>
          </p:cNvPr>
          <p:cNvSpPr txBox="1"/>
          <p:nvPr/>
        </p:nvSpPr>
        <p:spPr>
          <a:xfrm>
            <a:off x="5827733" y="3216324"/>
            <a:ext cx="133269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Strojenie zmiennych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DE67017-B33C-431A-BF37-D3E18BB4F96B}"/>
              </a:ext>
            </a:extLst>
          </p:cNvPr>
          <p:cNvSpPr txBox="1"/>
          <p:nvPr/>
        </p:nvSpPr>
        <p:spPr>
          <a:xfrm>
            <a:off x="7737728" y="3189517"/>
            <a:ext cx="1568891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Porównywanie</a:t>
            </a:r>
          </a:p>
          <a:p>
            <a:pPr algn="ctr"/>
            <a:r>
              <a:rPr lang="pl-PL" dirty="0"/>
              <a:t> </a:t>
            </a:r>
            <a:r>
              <a:rPr lang="pl-PL" dirty="0">
                <a:solidFill>
                  <a:schemeClr val="bg1"/>
                </a:solidFill>
              </a:rPr>
              <a:t>modeli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3A3240D-A93D-43EC-9F19-6B4432C62AD4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055689" y="3540931"/>
            <a:ext cx="7720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: zakrzywiony 12">
            <a:extLst>
              <a:ext uri="{FF2B5EF4-FFF2-40B4-BE49-F238E27FC236}">
                <a16:creationId xmlns:a16="http://schemas.microsoft.com/office/drawing/2014/main" id="{333395E7-F04F-4CB3-8724-9786F539E93E}"/>
              </a:ext>
            </a:extLst>
          </p:cNvPr>
          <p:cNvCxnSpPr>
            <a:cxnSpLocks/>
            <a:stCxn id="67" idx="2"/>
            <a:endCxn id="66" idx="2"/>
          </p:cNvCxnSpPr>
          <p:nvPr/>
        </p:nvCxnSpPr>
        <p:spPr>
          <a:xfrm rot="5400000" flipH="1" flipV="1">
            <a:off x="7493280" y="2870655"/>
            <a:ext cx="29689" cy="2028095"/>
          </a:xfrm>
          <a:prstGeom prst="curvedConnector3">
            <a:avLst>
              <a:gd name="adj1" fmla="val -184126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: zakrzywiony 13">
            <a:extLst>
              <a:ext uri="{FF2B5EF4-FFF2-40B4-BE49-F238E27FC236}">
                <a16:creationId xmlns:a16="http://schemas.microsoft.com/office/drawing/2014/main" id="{BA62069D-C1A3-44D0-BCD1-21C2B548C2A6}"/>
              </a:ext>
            </a:extLst>
          </p:cNvPr>
          <p:cNvCxnSpPr>
            <a:cxnSpLocks/>
            <a:stCxn id="66" idx="0"/>
            <a:endCxn id="67" idx="0"/>
          </p:cNvCxnSpPr>
          <p:nvPr/>
        </p:nvCxnSpPr>
        <p:spPr>
          <a:xfrm rot="16200000" flipH="1" flipV="1">
            <a:off x="7493281" y="2153422"/>
            <a:ext cx="29689" cy="2028095"/>
          </a:xfrm>
          <a:prstGeom prst="curvedConnector3">
            <a:avLst>
              <a:gd name="adj1" fmla="val -204212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CDE566D8-64F0-45BB-B765-6E961B83D267}"/>
              </a:ext>
            </a:extLst>
          </p:cNvPr>
          <p:cNvCxnSpPr>
            <a:cxnSpLocks/>
            <a:stCxn id="11" idx="3"/>
            <a:endCxn id="65" idx="1"/>
          </p:cNvCxnSpPr>
          <p:nvPr/>
        </p:nvCxnSpPr>
        <p:spPr>
          <a:xfrm flipV="1">
            <a:off x="9306619" y="3508468"/>
            <a:ext cx="612439" cy="42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625FFA83-8419-4768-97AF-804C34E187F6}"/>
              </a:ext>
            </a:extLst>
          </p:cNvPr>
          <p:cNvSpPr txBox="1"/>
          <p:nvPr/>
        </p:nvSpPr>
        <p:spPr>
          <a:xfrm>
            <a:off x="3553802" y="190031"/>
            <a:ext cx="508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Cele projektu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96819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9B08131-9208-483C-BB0A-3BFC07571236}"/>
              </a:ext>
            </a:extLst>
          </p:cNvPr>
          <p:cNvSpPr/>
          <p:nvPr/>
        </p:nvSpPr>
        <p:spPr>
          <a:xfrm>
            <a:off x="1692213" y="2031198"/>
            <a:ext cx="6816787" cy="52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0C8180E0-11EB-47AC-9EDD-4C1A6472514C}"/>
              </a:ext>
            </a:extLst>
          </p:cNvPr>
          <p:cNvSpPr/>
          <p:nvPr/>
        </p:nvSpPr>
        <p:spPr>
          <a:xfrm>
            <a:off x="1692212" y="2031198"/>
            <a:ext cx="6816787" cy="52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8CFAFF95-8550-4FD9-88E7-98C23F03C670}"/>
              </a:ext>
            </a:extLst>
          </p:cNvPr>
          <p:cNvSpPr/>
          <p:nvPr/>
        </p:nvSpPr>
        <p:spPr>
          <a:xfrm>
            <a:off x="1692212" y="2031198"/>
            <a:ext cx="6816787" cy="52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308EFE7A-1ED3-4DE8-A38D-9B6228702B66}"/>
              </a:ext>
            </a:extLst>
          </p:cNvPr>
          <p:cNvSpPr/>
          <p:nvPr/>
        </p:nvSpPr>
        <p:spPr>
          <a:xfrm>
            <a:off x="1233119" y="145728"/>
            <a:ext cx="8066600" cy="2407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301B8C7D-9C75-41DA-8076-7B91648448C1}"/>
              </a:ext>
            </a:extLst>
          </p:cNvPr>
          <p:cNvSpPr txBox="1"/>
          <p:nvPr/>
        </p:nvSpPr>
        <p:spPr>
          <a:xfrm>
            <a:off x="1904998" y="2764633"/>
            <a:ext cx="73699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Zastosowanie bardziej szczegółowej miary</a:t>
            </a:r>
          </a:p>
          <a:p>
            <a:pPr marL="285750" indent="-285750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Znalezienie najlepszych hiperparametrów</a:t>
            </a:r>
          </a:p>
          <a:p>
            <a:pPr marL="285750" indent="-285750">
              <a:spcAft>
                <a:spcPts val="48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Określenie najważniejszych zmiennych w zbiorze</a:t>
            </a: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9EE4BA7F-59EE-48BF-813D-EF8719C4F7CD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05449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rostokąt 15">
            <a:extLst>
              <a:ext uri="{FF2B5EF4-FFF2-40B4-BE49-F238E27FC236}">
                <a16:creationId xmlns:a16="http://schemas.microsoft.com/office/drawing/2014/main" id="{2820DE58-E1D4-4FD8-9016-CBACDA16CAE7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16420645-A30A-4565-8977-7B9737F2903C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3A5F4CE8-0940-410D-8FFC-9ACA79E08E75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2C449682-54B8-4EAF-893C-087E2E026EB6}"/>
              </a:ext>
            </a:extLst>
          </p:cNvPr>
          <p:cNvCxnSpPr>
            <a:cxnSpLocks/>
          </p:cNvCxnSpPr>
          <p:nvPr/>
        </p:nvCxnSpPr>
        <p:spPr>
          <a:xfrm>
            <a:off x="10544961" y="5162521"/>
            <a:ext cx="0" cy="7011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ADE5FF65-1212-4C60-8E53-161D04D88447}"/>
              </a:ext>
            </a:extLst>
          </p:cNvPr>
          <p:cNvSpPr txBox="1"/>
          <p:nvPr/>
        </p:nvSpPr>
        <p:spPr>
          <a:xfrm>
            <a:off x="1166785" y="236198"/>
            <a:ext cx="8211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Dostrojenie najlepszego modelu</a:t>
            </a:r>
          </a:p>
        </p:txBody>
      </p:sp>
    </p:spTree>
    <p:extLst>
      <p:ext uri="{BB962C8B-B14F-4D97-AF65-F5344CB8AC3E}">
        <p14:creationId xmlns:p14="http://schemas.microsoft.com/office/powerpoint/2010/main" val="8963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6.25E-7 0.3659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6.25E-7 0.23078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2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6.25E-7 0.1011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A8EAB686-FDA6-461A-BB96-2795C94181DA}"/>
              </a:ext>
            </a:extLst>
          </p:cNvPr>
          <p:cNvSpPr txBox="1"/>
          <p:nvPr/>
        </p:nvSpPr>
        <p:spPr>
          <a:xfrm>
            <a:off x="5916435" y="1422053"/>
            <a:ext cx="3341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>
                <a:latin typeface="Raleway ExtraLight" panose="020B0303030101060003" pitchFamily="34" charset="-18"/>
              </a:rPr>
              <a:t>„</a:t>
            </a:r>
            <a:r>
              <a:rPr lang="en-GB" sz="1200" i="1" dirty="0">
                <a:latin typeface="Raleway ExtraLight" panose="020B0303030101060003" pitchFamily="34" charset="-18"/>
              </a:rPr>
              <a:t>A novel weighted TPR-TNR measure to assess performance of the classifiers</a:t>
            </a:r>
            <a:r>
              <a:rPr lang="pl-PL" sz="1200" i="1" dirty="0">
                <a:latin typeface="Raleway ExtraLight" panose="020B0303030101060003" pitchFamily="34" charset="-18"/>
              </a:rPr>
              <a:t>” </a:t>
            </a:r>
            <a:r>
              <a:rPr lang="pl-PL" sz="1200" dirty="0">
                <a:latin typeface="Raleway Light" panose="020B0403030101060003" pitchFamily="34" charset="-18"/>
              </a:rPr>
              <a:t>Anil </a:t>
            </a:r>
            <a:r>
              <a:rPr lang="pl-PL" sz="1200" dirty="0" err="1">
                <a:latin typeface="Raleway Light" panose="020B0403030101060003" pitchFamily="34" charset="-18"/>
              </a:rPr>
              <a:t>S.Jadhav</a:t>
            </a:r>
            <a:endParaRPr lang="en-GB" sz="1200" dirty="0">
              <a:latin typeface="Raleway Light" panose="020B0403030101060003" pitchFamily="34" charset="-18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D617BD5-9294-4CF5-A47E-D093B5FA9FD3}"/>
              </a:ext>
            </a:extLst>
          </p:cNvPr>
          <p:cNvSpPr txBox="1"/>
          <p:nvPr/>
        </p:nvSpPr>
        <p:spPr>
          <a:xfrm>
            <a:off x="4312920" y="1422053"/>
            <a:ext cx="1689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>
                <a:latin typeface="Raleway ExtraLight" panose="020B0303030101060003" pitchFamily="34" charset="-18"/>
              </a:rPr>
              <a:t>Na podstawie pracy :</a:t>
            </a:r>
            <a:endParaRPr lang="en-GB" sz="1200" i="1" dirty="0">
              <a:latin typeface="Raleway ExtraLight" panose="020B0303030101060003" pitchFamily="34" charset="-18"/>
            </a:endParaRP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7FEA52D0-D361-41B2-8130-E2A7A4E7A78D}"/>
              </a:ext>
            </a:extLst>
          </p:cNvPr>
          <p:cNvSpPr/>
          <p:nvPr/>
        </p:nvSpPr>
        <p:spPr>
          <a:xfrm>
            <a:off x="4290498" y="1343159"/>
            <a:ext cx="5772998" cy="603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EB78E997-8778-45F5-AD6C-866A0D544256}"/>
              </a:ext>
            </a:extLst>
          </p:cNvPr>
          <p:cNvSpPr/>
          <p:nvPr/>
        </p:nvSpPr>
        <p:spPr>
          <a:xfrm>
            <a:off x="-5319711" y="5085814"/>
            <a:ext cx="7019319" cy="7449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40CE43A-ABF8-471A-90D0-35AE2FFA01C9}"/>
              </a:ext>
            </a:extLst>
          </p:cNvPr>
          <p:cNvSpPr txBox="1"/>
          <p:nvPr/>
        </p:nvSpPr>
        <p:spPr>
          <a:xfrm>
            <a:off x="1153847" y="333904"/>
            <a:ext cx="8086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latin typeface="Raleway Medium" panose="020B0603030101060003" pitchFamily="34" charset="-18"/>
              </a:rPr>
              <a:t>Odpowiednia metryka</a:t>
            </a:r>
            <a:endParaRPr lang="en-GB" sz="6000" dirty="0">
              <a:latin typeface="Raleway Medium" panose="020B0603030101060003" pitchFamily="34" charset="-18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C7FEAA3-4BEC-4BA0-8E1E-270F2BCE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51" y="2543051"/>
            <a:ext cx="7278116" cy="885949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BE1A4507-0A62-41BF-8B1B-90973BC27E47}"/>
              </a:ext>
            </a:extLst>
          </p:cNvPr>
          <p:cNvSpPr/>
          <p:nvPr/>
        </p:nvSpPr>
        <p:spPr>
          <a:xfrm>
            <a:off x="-5319711" y="4247613"/>
            <a:ext cx="7019319" cy="7449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DD449F75-77E2-4F1B-BA88-9F3C2A10DA20}"/>
              </a:ext>
            </a:extLst>
          </p:cNvPr>
          <p:cNvSpPr/>
          <p:nvPr/>
        </p:nvSpPr>
        <p:spPr>
          <a:xfrm>
            <a:off x="-1261024" y="3975100"/>
            <a:ext cx="2968595" cy="246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992872B-0689-42C1-AEC6-7607339BE7EA}"/>
              </a:ext>
            </a:extLst>
          </p:cNvPr>
          <p:cNvSpPr txBox="1"/>
          <p:nvPr/>
        </p:nvSpPr>
        <p:spPr>
          <a:xfrm>
            <a:off x="1758416" y="4419049"/>
            <a:ext cx="68769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Skuteczna w przypadku niezbalansowanych zbiorów</a:t>
            </a:r>
          </a:p>
          <a:p>
            <a:pPr marL="285750" indent="-285750"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Pozwala nam rzetelnie porównywać modele</a:t>
            </a: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5DE3C441-04BA-44F5-BBBE-5D19288B0644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05449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rostokąt 17">
            <a:extLst>
              <a:ext uri="{FF2B5EF4-FFF2-40B4-BE49-F238E27FC236}">
                <a16:creationId xmlns:a16="http://schemas.microsoft.com/office/drawing/2014/main" id="{0986D7C7-5C42-4B81-BD80-A81961865316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95A02FFB-FF16-4C82-A310-676BE2B5886A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460AA4E-9D45-46B5-B4E4-E9B6B31657FF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45D8EAA6-C1BE-4B01-870C-366A55618D85}"/>
              </a:ext>
            </a:extLst>
          </p:cNvPr>
          <p:cNvCxnSpPr>
            <a:cxnSpLocks/>
          </p:cNvCxnSpPr>
          <p:nvPr/>
        </p:nvCxnSpPr>
        <p:spPr>
          <a:xfrm>
            <a:off x="10544961" y="5162521"/>
            <a:ext cx="0" cy="7011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39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0.55404 -4.81481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57474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57474 -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AC6BAF8-1369-4C56-90E5-F907ED66F38D}"/>
              </a:ext>
            </a:extLst>
          </p:cNvPr>
          <p:cNvSpPr/>
          <p:nvPr/>
        </p:nvSpPr>
        <p:spPr>
          <a:xfrm>
            <a:off x="4589732" y="3054624"/>
            <a:ext cx="2296063" cy="952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5AB47EC1-F0A4-4573-9742-F50516592305}"/>
              </a:ext>
            </a:extLst>
          </p:cNvPr>
          <p:cNvSpPr/>
          <p:nvPr/>
        </p:nvSpPr>
        <p:spPr>
          <a:xfrm>
            <a:off x="3638320" y="2323195"/>
            <a:ext cx="4115522" cy="221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25" name="Łącznik prosty ze strzałką 24">
            <a:extLst>
              <a:ext uri="{FF2B5EF4-FFF2-40B4-BE49-F238E27FC236}">
                <a16:creationId xmlns:a16="http://schemas.microsoft.com/office/drawing/2014/main" id="{18C3D96F-35F3-4186-B48D-EE75C659A5E6}"/>
              </a:ext>
            </a:extLst>
          </p:cNvPr>
          <p:cNvCxnSpPr>
            <a:cxnSpLocks/>
          </p:cNvCxnSpPr>
          <p:nvPr/>
        </p:nvCxnSpPr>
        <p:spPr>
          <a:xfrm>
            <a:off x="6154056" y="3525502"/>
            <a:ext cx="6599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84180C9C-9C4F-4324-B12C-168A67985CFE}"/>
              </a:ext>
            </a:extLst>
          </p:cNvPr>
          <p:cNvCxnSpPr>
            <a:cxnSpLocks/>
          </p:cNvCxnSpPr>
          <p:nvPr/>
        </p:nvCxnSpPr>
        <p:spPr>
          <a:xfrm>
            <a:off x="-968211" y="3573146"/>
            <a:ext cx="6599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2">
            <a:extLst>
              <a:ext uri="{FF2B5EF4-FFF2-40B4-BE49-F238E27FC236}">
                <a16:creationId xmlns:a16="http://schemas.microsoft.com/office/drawing/2014/main" id="{EDCF92B0-ADED-47B1-8A36-BCDD010C7968}"/>
              </a:ext>
            </a:extLst>
          </p:cNvPr>
          <p:cNvSpPr txBox="1"/>
          <p:nvPr/>
        </p:nvSpPr>
        <p:spPr>
          <a:xfrm>
            <a:off x="5039885" y="3186396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+</a:t>
            </a:r>
            <a:endParaRPr lang="en-GB" sz="4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DC8AD1BB-FDCD-4DA6-AC50-A323DDB40E1E}"/>
              </a:ext>
            </a:extLst>
          </p:cNvPr>
          <p:cNvSpPr/>
          <p:nvPr/>
        </p:nvSpPr>
        <p:spPr>
          <a:xfrm>
            <a:off x="3963306" y="3254047"/>
            <a:ext cx="2618345" cy="6552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176DDBCF-06B6-4149-978D-83F63933C252}"/>
              </a:ext>
            </a:extLst>
          </p:cNvPr>
          <p:cNvSpPr/>
          <p:nvPr/>
        </p:nvSpPr>
        <p:spPr>
          <a:xfrm>
            <a:off x="-1864772" y="3054624"/>
            <a:ext cx="2296063" cy="952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9C59C85-305B-4A31-A345-9EFE3645EB1B}"/>
              </a:ext>
            </a:extLst>
          </p:cNvPr>
          <p:cNvSpPr txBox="1"/>
          <p:nvPr/>
        </p:nvSpPr>
        <p:spPr>
          <a:xfrm>
            <a:off x="438746" y="3130958"/>
            <a:ext cx="227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</a:rPr>
              <a:t>Domyślny model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5DFAD24-41CF-4ECA-A681-28E590FCF00F}"/>
              </a:ext>
            </a:extLst>
          </p:cNvPr>
          <p:cNvSpPr txBox="1"/>
          <p:nvPr/>
        </p:nvSpPr>
        <p:spPr>
          <a:xfrm>
            <a:off x="1136276" y="3481035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0.856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999A47B-385C-449D-9CF7-470DEF75518D}"/>
              </a:ext>
            </a:extLst>
          </p:cNvPr>
          <p:cNvSpPr txBox="1"/>
          <p:nvPr/>
        </p:nvSpPr>
        <p:spPr>
          <a:xfrm>
            <a:off x="7753843" y="3130958"/>
            <a:ext cx="227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</a:rPr>
              <a:t>Najlepszy model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595C152-12E7-411A-A735-AECBAC04FFF2}"/>
              </a:ext>
            </a:extLst>
          </p:cNvPr>
          <p:cNvSpPr txBox="1"/>
          <p:nvPr/>
        </p:nvSpPr>
        <p:spPr>
          <a:xfrm>
            <a:off x="8449355" y="3482930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0.913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7EA4ADF7-9748-4C08-8AB7-88C6EF410AAE}"/>
              </a:ext>
            </a:extLst>
          </p:cNvPr>
          <p:cNvSpPr/>
          <p:nvPr/>
        </p:nvSpPr>
        <p:spPr>
          <a:xfrm>
            <a:off x="3649877" y="3163000"/>
            <a:ext cx="3245208" cy="812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16D58F7-7E37-4C1A-8001-4E9210DB734D}"/>
              </a:ext>
            </a:extLst>
          </p:cNvPr>
          <p:cNvSpPr txBox="1"/>
          <p:nvPr/>
        </p:nvSpPr>
        <p:spPr>
          <a:xfrm>
            <a:off x="3814100" y="3368995"/>
            <a:ext cx="291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 err="1">
                <a:solidFill>
                  <a:schemeClr val="bg1"/>
                </a:solidFill>
                <a:latin typeface="Raleway Medium" panose="020B0603030101060003" pitchFamily="34" charset="-18"/>
              </a:rPr>
              <a:t>RandomizedSearchCV</a:t>
            </a:r>
            <a:endParaRPr lang="pl-PL" sz="2000" dirty="0">
              <a:solidFill>
                <a:schemeClr val="bg1"/>
              </a:solidFill>
              <a:latin typeface="Raleway Medium" panose="020B0603030101060003" pitchFamily="34" charset="-18"/>
            </a:endParaRPr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1326BBEE-B21F-42B8-8F8C-C55637BF3946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05449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256F7B24-B74B-4D07-96B4-09ED46F49E46}"/>
              </a:ext>
            </a:extLst>
          </p:cNvPr>
          <p:cNvSpPr txBox="1"/>
          <p:nvPr/>
        </p:nvSpPr>
        <p:spPr>
          <a:xfrm>
            <a:off x="3814100" y="5080649"/>
            <a:ext cx="291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>
                <a:solidFill>
                  <a:schemeClr val="bg1"/>
                </a:solidFill>
                <a:latin typeface="Raleway Medium" panose="020B0603030101060003" pitchFamily="34" charset="-18"/>
              </a:rPr>
              <a:t>Weighted</a:t>
            </a:r>
            <a:r>
              <a:rPr lang="pl-PL" dirty="0">
                <a:solidFill>
                  <a:schemeClr val="bg1"/>
                </a:solidFill>
                <a:latin typeface="Raleway Medium" panose="020B0603030101060003" pitchFamily="34" charset="-18"/>
              </a:rPr>
              <a:t> TPR-TNR </a:t>
            </a:r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D989348A-2FA8-4064-88E6-2213B8970EFC}"/>
              </a:ext>
            </a:extLst>
          </p:cNvPr>
          <p:cNvSpPr/>
          <p:nvPr/>
        </p:nvSpPr>
        <p:spPr>
          <a:xfrm>
            <a:off x="-308277" y="2692986"/>
            <a:ext cx="783711" cy="1777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3E9A6626-B4D7-4AED-9E18-B4CE8409561A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55E119D7-C323-4DC1-B15C-310E41995D0B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DB701883-8301-4F8E-AEBE-8CF836F763D6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Łącznik prosty 25">
            <a:extLst>
              <a:ext uri="{FF2B5EF4-FFF2-40B4-BE49-F238E27FC236}">
                <a16:creationId xmlns:a16="http://schemas.microsoft.com/office/drawing/2014/main" id="{33465C18-ED75-413D-8F23-166F720CA060}"/>
              </a:ext>
            </a:extLst>
          </p:cNvPr>
          <p:cNvCxnSpPr>
            <a:cxnSpLocks/>
          </p:cNvCxnSpPr>
          <p:nvPr/>
        </p:nvCxnSpPr>
        <p:spPr>
          <a:xfrm>
            <a:off x="10544961" y="5162521"/>
            <a:ext cx="0" cy="7011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CCD48A47-DEC1-4DB4-94AD-4A18CDF60AAF}"/>
              </a:ext>
            </a:extLst>
          </p:cNvPr>
          <p:cNvSpPr txBox="1"/>
          <p:nvPr/>
        </p:nvSpPr>
        <p:spPr>
          <a:xfrm>
            <a:off x="703298" y="226547"/>
            <a:ext cx="9138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latin typeface="Raleway Medium" panose="020B0603030101060003" pitchFamily="34" charset="-18"/>
              </a:rPr>
              <a:t>Strojenie hiperparametrów</a:t>
            </a:r>
          </a:p>
          <a:p>
            <a:pPr algn="ctr"/>
            <a:r>
              <a:rPr lang="pl-PL" sz="5400" dirty="0" err="1">
                <a:latin typeface="Raleway Medium" panose="020B0603030101060003" pitchFamily="34" charset="-18"/>
              </a:rPr>
              <a:t>XGBoost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2864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0208 L -1.875E-6 0.2479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0.1388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0.18658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4.81481E-6 L 0.31432 -0.004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25925 -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07253 0.0027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  <p:bldP spid="15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2126A2E3-6F0E-40E0-B096-70D5D2F87D7F}"/>
              </a:ext>
            </a:extLst>
          </p:cNvPr>
          <p:cNvSpPr/>
          <p:nvPr/>
        </p:nvSpPr>
        <p:spPr>
          <a:xfrm>
            <a:off x="842351" y="3733796"/>
            <a:ext cx="2212521" cy="5805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7FD1AC4D-D3AD-4C88-89C0-85E76DBD25B9}"/>
              </a:ext>
            </a:extLst>
          </p:cNvPr>
          <p:cNvSpPr/>
          <p:nvPr/>
        </p:nvSpPr>
        <p:spPr>
          <a:xfrm>
            <a:off x="4249580" y="3733796"/>
            <a:ext cx="2212521" cy="5805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2437777F-30F4-41EC-82CB-AB5ACB7D2C5A}"/>
              </a:ext>
            </a:extLst>
          </p:cNvPr>
          <p:cNvSpPr/>
          <p:nvPr/>
        </p:nvSpPr>
        <p:spPr>
          <a:xfrm>
            <a:off x="7791662" y="3733796"/>
            <a:ext cx="2212521" cy="5805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55640AD7-CD40-4DB0-BD3B-8E33D37537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05449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E44D86B7-52AC-4629-960D-8EB81C16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8084"/>
            <a:ext cx="3399241" cy="212734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E20D1ABE-CE2A-4102-A454-76A233F5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35" y="2818084"/>
            <a:ext cx="3320450" cy="2132967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7873504B-4779-4FF0-A138-547829798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121" y="2806829"/>
            <a:ext cx="3337334" cy="2138595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4B55EDA-7E52-4293-B160-DA0A697BAA43}"/>
              </a:ext>
            </a:extLst>
          </p:cNvPr>
          <p:cNvSpPr txBox="1"/>
          <p:nvPr/>
        </p:nvSpPr>
        <p:spPr>
          <a:xfrm>
            <a:off x="1271986" y="2096818"/>
            <a:ext cx="1353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Weight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919E8AA-4732-4694-941E-EBE42640F44F}"/>
              </a:ext>
            </a:extLst>
          </p:cNvPr>
          <p:cNvSpPr txBox="1"/>
          <p:nvPr/>
        </p:nvSpPr>
        <p:spPr>
          <a:xfrm>
            <a:off x="4679215" y="2096818"/>
            <a:ext cx="1353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Cover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3F79F45E-F663-4AD9-8297-B2660D23F92B}"/>
              </a:ext>
            </a:extLst>
          </p:cNvPr>
          <p:cNvSpPr txBox="1"/>
          <p:nvPr/>
        </p:nvSpPr>
        <p:spPr>
          <a:xfrm>
            <a:off x="8221297" y="2096818"/>
            <a:ext cx="1353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Gain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ED1CDCE7-8816-4142-B16A-ED2DD390615C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1E39B504-42E4-4156-B594-E3FBBD12D273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BEA303A8-E02A-4FF4-BA4D-4B8BBF65E410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7504BBD-CB0E-41CF-A445-58E197E3E2B3}"/>
              </a:ext>
            </a:extLst>
          </p:cNvPr>
          <p:cNvCxnSpPr>
            <a:cxnSpLocks/>
          </p:cNvCxnSpPr>
          <p:nvPr/>
        </p:nvCxnSpPr>
        <p:spPr>
          <a:xfrm>
            <a:off x="10544961" y="5162521"/>
            <a:ext cx="0" cy="7011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45563C14-C921-462E-988C-F9FFF8EFACC0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 err="1">
                <a:latin typeface="Raleway Medium" panose="020B0603030101060003" pitchFamily="34" charset="-18"/>
              </a:rPr>
              <a:t>Feature</a:t>
            </a:r>
            <a:r>
              <a:rPr lang="pl-PL" sz="5400" dirty="0">
                <a:latin typeface="Raleway Medium" panose="020B0603030101060003" pitchFamily="34" charset="-18"/>
              </a:rPr>
              <a:t> </a:t>
            </a:r>
            <a:r>
              <a:rPr lang="pl-PL" sz="5400" dirty="0" err="1">
                <a:latin typeface="Raleway Medium" panose="020B0603030101060003" pitchFamily="34" charset="-18"/>
              </a:rPr>
              <a:t>importance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36067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4.375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4.44444E-6 L -2.91667E-6 -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4.44444E-6 L 2.29167E-6 -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BFBFBA68-4FF1-4557-B429-D3BB6CF5F7AE}"/>
              </a:ext>
            </a:extLst>
          </p:cNvPr>
          <p:cNvSpPr txBox="1"/>
          <p:nvPr/>
        </p:nvSpPr>
        <p:spPr>
          <a:xfrm>
            <a:off x="1382959" y="2768962"/>
            <a:ext cx="4129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latin typeface="Raleway ExtraLight" panose="020B0303030101060003" pitchFamily="34" charset="-18"/>
              </a:rPr>
              <a:t>Choroba wykryta w 93%</a:t>
            </a:r>
          </a:p>
          <a:p>
            <a:endParaRPr lang="pl-PL" sz="2000" dirty="0">
              <a:latin typeface="Raleway ExtraLight" panose="020B0303030101060003" pitchFamily="34" charset="-18"/>
            </a:endParaRPr>
          </a:p>
          <a:p>
            <a:r>
              <a:rPr lang="pl-PL" sz="2000" dirty="0">
                <a:latin typeface="Raleway ExtraLight" panose="020B0303030101060003" pitchFamily="34" charset="-18"/>
              </a:rPr>
              <a:t>Tylko w 1,7% model sklasyfikował osobę zdrową jako chorą  </a:t>
            </a:r>
            <a:endParaRPr lang="en-GB" sz="2000" dirty="0">
              <a:latin typeface="Raleway ExtraLight" panose="020B0303030101060003" pitchFamily="34" charset="-18"/>
            </a:endParaRP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E8F6FED6-C46D-4069-B6B0-25F5C1FFF122}"/>
              </a:ext>
            </a:extLst>
          </p:cNvPr>
          <p:cNvSpPr/>
          <p:nvPr/>
        </p:nvSpPr>
        <p:spPr>
          <a:xfrm>
            <a:off x="1382959" y="2277800"/>
            <a:ext cx="4345822" cy="982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F0671481-3B39-4F03-8938-B0059B3ACB0C}"/>
              </a:ext>
            </a:extLst>
          </p:cNvPr>
          <p:cNvSpPr/>
          <p:nvPr/>
        </p:nvSpPr>
        <p:spPr>
          <a:xfrm>
            <a:off x="1382959" y="3260123"/>
            <a:ext cx="4345822" cy="982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55640AD7-CD40-4DB0-BD3B-8E33D37537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05449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40CE43A-ABF8-471A-90D0-35AE2FFA01C9}"/>
              </a:ext>
            </a:extLst>
          </p:cNvPr>
          <p:cNvSpPr txBox="1"/>
          <p:nvPr/>
        </p:nvSpPr>
        <p:spPr>
          <a:xfrm>
            <a:off x="1166785" y="236198"/>
            <a:ext cx="8211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Końcowe wyniki modelu</a:t>
            </a:r>
            <a:endParaRPr lang="en-GB" sz="5400" dirty="0">
              <a:latin typeface="Raleway Medium" panose="020B0603030101060003" pitchFamily="34" charset="-18"/>
            </a:endParaRPr>
          </a:p>
          <a:p>
            <a:pPr algn="ctr"/>
            <a:endParaRPr lang="en-GB" sz="5400" dirty="0">
              <a:latin typeface="Raleway Medium" panose="020B0603030101060003" pitchFamily="34" charset="-18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1602B62-65B9-4526-8218-517451A4E789}"/>
              </a:ext>
            </a:extLst>
          </p:cNvPr>
          <p:cNvSpPr txBox="1"/>
          <p:nvPr/>
        </p:nvSpPr>
        <p:spPr>
          <a:xfrm>
            <a:off x="2351314" y="220801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Raleway ExtraLight" panose="020B0303030101060003" pitchFamily="34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5C29C27-BC86-4857-AED5-80B34A54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0524"/>
            <a:ext cx="3553321" cy="2876951"/>
          </a:xfrm>
          <a:prstGeom prst="rect">
            <a:avLst/>
          </a:prstGeom>
        </p:spPr>
      </p:pic>
      <p:sp>
        <p:nvSpPr>
          <p:cNvPr id="16" name="Prostokąt 15">
            <a:extLst>
              <a:ext uri="{FF2B5EF4-FFF2-40B4-BE49-F238E27FC236}">
                <a16:creationId xmlns:a16="http://schemas.microsoft.com/office/drawing/2014/main" id="{D974F722-B3DA-428C-9CC6-2031BFB22D10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07DFC526-A611-41BA-B9A7-506378879C62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1045ED6E-8293-4E5D-8AB6-4D50FCF982FF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9A1E128-BBDE-45CD-80AD-B72785D72E61}"/>
              </a:ext>
            </a:extLst>
          </p:cNvPr>
          <p:cNvCxnSpPr>
            <a:cxnSpLocks/>
          </p:cNvCxnSpPr>
          <p:nvPr/>
        </p:nvCxnSpPr>
        <p:spPr>
          <a:xfrm>
            <a:off x="10544961" y="5162521"/>
            <a:ext cx="0" cy="7011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2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38815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36784 -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1">
            <a:extLst>
              <a:ext uri="{FF2B5EF4-FFF2-40B4-BE49-F238E27FC236}">
                <a16:creationId xmlns:a16="http://schemas.microsoft.com/office/drawing/2014/main" id="{BF9086C8-8DF9-4F4D-8F4C-139E3836A13F}"/>
              </a:ext>
            </a:extLst>
          </p:cNvPr>
          <p:cNvSpPr/>
          <p:nvPr/>
        </p:nvSpPr>
        <p:spPr>
          <a:xfrm>
            <a:off x="7028583" y="4176654"/>
            <a:ext cx="2875844" cy="2716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3">
            <a:extLst>
              <a:ext uri="{FF2B5EF4-FFF2-40B4-BE49-F238E27FC236}">
                <a16:creationId xmlns:a16="http://schemas.microsoft.com/office/drawing/2014/main" id="{DB9DA775-F1F2-4E1C-9EA9-061D74012946}"/>
              </a:ext>
            </a:extLst>
          </p:cNvPr>
          <p:cNvSpPr/>
          <p:nvPr/>
        </p:nvSpPr>
        <p:spPr>
          <a:xfrm rot="3600000">
            <a:off x="4147995" y="1273978"/>
            <a:ext cx="2881149" cy="2716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2">
            <a:extLst>
              <a:ext uri="{FF2B5EF4-FFF2-40B4-BE49-F238E27FC236}">
                <a16:creationId xmlns:a16="http://schemas.microsoft.com/office/drawing/2014/main" id="{46C19002-1321-43B0-BD63-8398825C16CE}"/>
              </a:ext>
            </a:extLst>
          </p:cNvPr>
          <p:cNvSpPr/>
          <p:nvPr/>
        </p:nvSpPr>
        <p:spPr>
          <a:xfrm rot="18000000">
            <a:off x="3080146" y="5217205"/>
            <a:ext cx="2871483" cy="2716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B1A6B429-7DE7-4418-A14C-96B8C604B90D}"/>
              </a:ext>
            </a:extLst>
          </p:cNvPr>
          <p:cNvSpPr/>
          <p:nvPr/>
        </p:nvSpPr>
        <p:spPr>
          <a:xfrm rot="18000000">
            <a:off x="5346437" y="1270297"/>
            <a:ext cx="2880000" cy="2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607A6667-756D-4241-9AA7-8E7803A02F04}"/>
              </a:ext>
            </a:extLst>
          </p:cNvPr>
          <p:cNvSpPr/>
          <p:nvPr/>
        </p:nvSpPr>
        <p:spPr>
          <a:xfrm rot="3600000">
            <a:off x="4102302" y="1244458"/>
            <a:ext cx="2942682" cy="28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385DEFD9-EA2D-4E0B-B847-A8059C58A62B}"/>
              </a:ext>
            </a:extLst>
          </p:cNvPr>
          <p:cNvSpPr/>
          <p:nvPr/>
        </p:nvSpPr>
        <p:spPr>
          <a:xfrm rot="3600000">
            <a:off x="6426758" y="5206241"/>
            <a:ext cx="2880000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8F6E01FA-1A3D-448A-BFB3-E69CA6F9166F}"/>
              </a:ext>
            </a:extLst>
          </p:cNvPr>
          <p:cNvSpPr/>
          <p:nvPr/>
        </p:nvSpPr>
        <p:spPr>
          <a:xfrm>
            <a:off x="7024427" y="4176654"/>
            <a:ext cx="2880000" cy="28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D0266B94-0FAD-4938-A401-C1CD00CE8548}"/>
              </a:ext>
            </a:extLst>
          </p:cNvPr>
          <p:cNvSpPr/>
          <p:nvPr/>
        </p:nvSpPr>
        <p:spPr>
          <a:xfrm>
            <a:off x="2472642" y="4176654"/>
            <a:ext cx="2880000" cy="28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A9D33A53-30EE-46D5-BC11-44C90C4726E6}"/>
              </a:ext>
            </a:extLst>
          </p:cNvPr>
          <p:cNvSpPr/>
          <p:nvPr/>
        </p:nvSpPr>
        <p:spPr>
          <a:xfrm rot="18000000">
            <a:off x="2965780" y="5271418"/>
            <a:ext cx="3026722" cy="28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ECCF558-BCE5-4DCD-97C7-73922BB98B03}"/>
              </a:ext>
            </a:extLst>
          </p:cNvPr>
          <p:cNvSpPr txBox="1"/>
          <p:nvPr/>
        </p:nvSpPr>
        <p:spPr>
          <a:xfrm>
            <a:off x="2148445" y="738811"/>
            <a:ext cx="789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latin typeface="Raleway Light" panose="020B0403030101060003" pitchFamily="34" charset="-18"/>
              </a:rPr>
              <a:t>Dziękujemy za uwagę</a:t>
            </a:r>
            <a:endParaRPr lang="en-GB" sz="6000" dirty="0">
              <a:latin typeface="Raleway Light" panose="020B0403030101060003" pitchFamily="34" charset="-18"/>
            </a:endParaRP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FB683F3F-2C5B-4C70-8C7C-696B236A81F5}"/>
              </a:ext>
            </a:extLst>
          </p:cNvPr>
          <p:cNvSpPr txBox="1">
            <a:spLocks/>
          </p:cNvSpPr>
          <p:nvPr/>
        </p:nvSpPr>
        <p:spPr>
          <a:xfrm>
            <a:off x="2823596" y="2877480"/>
            <a:ext cx="2178092" cy="9945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l-PL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Light" panose="020B0303030101060003" pitchFamily="34" charset="-18"/>
                <a:cs typeface="DokChampa" panose="020B0502040204020203" pitchFamily="34" charset="-34"/>
              </a:rPr>
              <a:t>Bartłomiej Eljasiak</a:t>
            </a:r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11CBDDDB-FC56-4B53-8818-21758FFA8B23}"/>
              </a:ext>
            </a:extLst>
          </p:cNvPr>
          <p:cNvSpPr/>
          <p:nvPr/>
        </p:nvSpPr>
        <p:spPr>
          <a:xfrm>
            <a:off x="7391669" y="2831958"/>
            <a:ext cx="21455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ExtraLight" panose="020B0303030101060003" pitchFamily="34" charset="-18"/>
                <a:cs typeface="DokChampa" panose="020B0502040204020203" pitchFamily="34" charset="-34"/>
              </a:rPr>
              <a:t>Mateusz Grzyb</a:t>
            </a:r>
            <a:endParaRPr lang="en-GB" sz="3200" dirty="0">
              <a:solidFill>
                <a:schemeClr val="tx1">
                  <a:lumMod val="85000"/>
                  <a:lumOff val="15000"/>
                </a:schemeClr>
              </a:solidFill>
              <a:latin typeface="Raleway ExtraLight" panose="020B0303030101060003" pitchFamily="34" charset="-18"/>
              <a:cs typeface="DokChampa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721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37357 -3.7037E-6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8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4.44444E-6 L 0.18659 -0.57477 " pathEditMode="relative" rAng="0" ptsTypes="AA">
                                      <p:cBhvr>
                                        <p:cTn id="8" dur="4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-28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33333E-6 4.44444E-6 L 0.18685 0.57523 " pathEditMode="relative" rAng="0" ptsTypes="AA">
                                      <p:cBhvr>
                                        <p:cTn id="10" dur="4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6" y="2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rostokąt 64">
            <a:extLst>
              <a:ext uri="{FF2B5EF4-FFF2-40B4-BE49-F238E27FC236}">
                <a16:creationId xmlns:a16="http://schemas.microsoft.com/office/drawing/2014/main" id="{D760A2F2-0F82-445A-8EBA-F5B8205EF302}"/>
              </a:ext>
            </a:extLst>
          </p:cNvPr>
          <p:cNvSpPr/>
          <p:nvPr/>
        </p:nvSpPr>
        <p:spPr>
          <a:xfrm>
            <a:off x="9919058" y="3102418"/>
            <a:ext cx="2236978" cy="81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6CF789C5-44C8-4FEB-970E-683224E88AAE}"/>
              </a:ext>
            </a:extLst>
          </p:cNvPr>
          <p:cNvSpPr/>
          <p:nvPr/>
        </p:nvSpPr>
        <p:spPr>
          <a:xfrm>
            <a:off x="7673490" y="3181654"/>
            <a:ext cx="1697366" cy="717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7" name="Prostokąt 66">
            <a:extLst>
              <a:ext uri="{FF2B5EF4-FFF2-40B4-BE49-F238E27FC236}">
                <a16:creationId xmlns:a16="http://schemas.microsoft.com/office/drawing/2014/main" id="{77786C66-4FC8-42C1-A885-28B15F7DA7CD}"/>
              </a:ext>
            </a:extLst>
          </p:cNvPr>
          <p:cNvSpPr/>
          <p:nvPr/>
        </p:nvSpPr>
        <p:spPr>
          <a:xfrm>
            <a:off x="5645395" y="3182315"/>
            <a:ext cx="1697366" cy="717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8" name="Prostokąt 67">
            <a:extLst>
              <a:ext uri="{FF2B5EF4-FFF2-40B4-BE49-F238E27FC236}">
                <a16:creationId xmlns:a16="http://schemas.microsoft.com/office/drawing/2014/main" id="{8181C991-BD29-4705-AACD-245578FA69FC}"/>
              </a:ext>
            </a:extLst>
          </p:cNvPr>
          <p:cNvSpPr/>
          <p:nvPr/>
        </p:nvSpPr>
        <p:spPr>
          <a:xfrm>
            <a:off x="2854054" y="3146863"/>
            <a:ext cx="2201635" cy="78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9" name="Prostokąt 68">
            <a:extLst>
              <a:ext uri="{FF2B5EF4-FFF2-40B4-BE49-F238E27FC236}">
                <a16:creationId xmlns:a16="http://schemas.microsoft.com/office/drawing/2014/main" id="{EEB35610-EA45-48D0-97E0-25298B5A7C75}"/>
              </a:ext>
            </a:extLst>
          </p:cNvPr>
          <p:cNvSpPr/>
          <p:nvPr/>
        </p:nvSpPr>
        <p:spPr>
          <a:xfrm>
            <a:off x="4869" y="3146863"/>
            <a:ext cx="1928669" cy="782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9789E7AC-3A97-4B0C-AE9E-2284E9195CD4}"/>
              </a:ext>
            </a:extLst>
          </p:cNvPr>
          <p:cNvSpPr/>
          <p:nvPr/>
        </p:nvSpPr>
        <p:spPr>
          <a:xfrm>
            <a:off x="7673490" y="1747848"/>
            <a:ext cx="1697366" cy="7172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Prostokąt 98">
            <a:extLst>
              <a:ext uri="{FF2B5EF4-FFF2-40B4-BE49-F238E27FC236}">
                <a16:creationId xmlns:a16="http://schemas.microsoft.com/office/drawing/2014/main" id="{4DA01ECC-DC1E-45A7-93DE-F4479A93602D}"/>
              </a:ext>
            </a:extLst>
          </p:cNvPr>
          <p:cNvSpPr/>
          <p:nvPr/>
        </p:nvSpPr>
        <p:spPr>
          <a:xfrm>
            <a:off x="7554061" y="1683408"/>
            <a:ext cx="1928669" cy="1496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92354B8B-D2B9-4FB3-A976-64E983AB4A94}"/>
              </a:ext>
            </a:extLst>
          </p:cNvPr>
          <p:cNvSpPr/>
          <p:nvPr/>
        </p:nvSpPr>
        <p:spPr>
          <a:xfrm>
            <a:off x="5645395" y="4411187"/>
            <a:ext cx="1697366" cy="7172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Prostokąt 97">
            <a:extLst>
              <a:ext uri="{FF2B5EF4-FFF2-40B4-BE49-F238E27FC236}">
                <a16:creationId xmlns:a16="http://schemas.microsoft.com/office/drawing/2014/main" id="{2DCCBE6B-22FB-4007-A44A-59381D62EC0C}"/>
              </a:ext>
            </a:extLst>
          </p:cNvPr>
          <p:cNvSpPr/>
          <p:nvPr/>
        </p:nvSpPr>
        <p:spPr>
          <a:xfrm>
            <a:off x="5488239" y="3896664"/>
            <a:ext cx="1928669" cy="1496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F57C9B7E-9AF4-4F16-955B-92A68FA4A0EF}"/>
              </a:ext>
            </a:extLst>
          </p:cNvPr>
          <p:cNvSpPr/>
          <p:nvPr/>
        </p:nvSpPr>
        <p:spPr>
          <a:xfrm>
            <a:off x="9919058" y="4363754"/>
            <a:ext cx="2236978" cy="8121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0522C4BC-339E-4869-A514-72CFC05907B0}"/>
              </a:ext>
            </a:extLst>
          </p:cNvPr>
          <p:cNvSpPr/>
          <p:nvPr/>
        </p:nvSpPr>
        <p:spPr>
          <a:xfrm>
            <a:off x="2854054" y="1888063"/>
            <a:ext cx="2201635" cy="7881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D4A924B4-ADD6-4ED7-BD33-2F0907A5F207}"/>
              </a:ext>
            </a:extLst>
          </p:cNvPr>
          <p:cNvSpPr/>
          <p:nvPr/>
        </p:nvSpPr>
        <p:spPr>
          <a:xfrm>
            <a:off x="4869" y="4331876"/>
            <a:ext cx="1928669" cy="7823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FC2145F-2E62-402B-90F7-917EFD5CE97F}"/>
              </a:ext>
            </a:extLst>
          </p:cNvPr>
          <p:cNvSpPr txBox="1"/>
          <p:nvPr/>
        </p:nvSpPr>
        <p:spPr>
          <a:xfrm>
            <a:off x="9881436" y="3182314"/>
            <a:ext cx="227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Dostrojenie najlepszego modelu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1675C62-950A-4BEE-9EC7-30A44DC1B0D0}"/>
              </a:ext>
            </a:extLst>
          </p:cNvPr>
          <p:cNvSpPr txBox="1"/>
          <p:nvPr/>
        </p:nvSpPr>
        <p:spPr>
          <a:xfrm>
            <a:off x="2849181" y="3209013"/>
            <a:ext cx="220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Oczyszczenie i zakodowanie danych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9238622-B765-4551-BC58-16E7E046AB86}"/>
              </a:ext>
            </a:extLst>
          </p:cNvPr>
          <p:cNvSpPr txBox="1"/>
          <p:nvPr/>
        </p:nvSpPr>
        <p:spPr>
          <a:xfrm>
            <a:off x="175433" y="3323802"/>
            <a:ext cx="15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Analiza danych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4EC075D4-C3CD-4F65-B3C5-805F281439B1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1933538" y="3538049"/>
            <a:ext cx="920516" cy="28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226EB55-9E94-4EAA-AEF2-B4B05506C65F}"/>
              </a:ext>
            </a:extLst>
          </p:cNvPr>
          <p:cNvSpPr txBox="1"/>
          <p:nvPr/>
        </p:nvSpPr>
        <p:spPr>
          <a:xfrm>
            <a:off x="5827733" y="3216324"/>
            <a:ext cx="1332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Strojenie zmiennych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DE67017-B33C-431A-BF37-D3E18BB4F96B}"/>
              </a:ext>
            </a:extLst>
          </p:cNvPr>
          <p:cNvSpPr txBox="1"/>
          <p:nvPr/>
        </p:nvSpPr>
        <p:spPr>
          <a:xfrm>
            <a:off x="7733951" y="3216324"/>
            <a:ext cx="1568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Porównywanie</a:t>
            </a:r>
          </a:p>
          <a:p>
            <a:pPr algn="ctr"/>
            <a:r>
              <a:rPr lang="pl-PL" dirty="0"/>
              <a:t> </a:t>
            </a:r>
            <a:r>
              <a:rPr lang="pl-PL" dirty="0">
                <a:solidFill>
                  <a:schemeClr val="bg1"/>
                </a:solidFill>
              </a:rPr>
              <a:t>modeli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3A3240D-A93D-43EC-9F19-6B4432C62AD4}"/>
              </a:ext>
            </a:extLst>
          </p:cNvPr>
          <p:cNvCxnSpPr>
            <a:cxnSpLocks/>
            <a:stCxn id="68" idx="3"/>
            <a:endCxn id="67" idx="1"/>
          </p:cNvCxnSpPr>
          <p:nvPr/>
        </p:nvCxnSpPr>
        <p:spPr>
          <a:xfrm>
            <a:off x="5055689" y="3540931"/>
            <a:ext cx="58970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: zakrzywiony 12">
            <a:extLst>
              <a:ext uri="{FF2B5EF4-FFF2-40B4-BE49-F238E27FC236}">
                <a16:creationId xmlns:a16="http://schemas.microsoft.com/office/drawing/2014/main" id="{333395E7-F04F-4CB3-8724-9786F539E93E}"/>
              </a:ext>
            </a:extLst>
          </p:cNvPr>
          <p:cNvCxnSpPr>
            <a:cxnSpLocks/>
            <a:stCxn id="67" idx="2"/>
            <a:endCxn id="66" idx="2"/>
          </p:cNvCxnSpPr>
          <p:nvPr/>
        </p:nvCxnSpPr>
        <p:spPr>
          <a:xfrm rot="5400000" flipH="1" flipV="1">
            <a:off x="7507794" y="2885169"/>
            <a:ext cx="661" cy="2028095"/>
          </a:xfrm>
          <a:prstGeom prst="curvedConnector3">
            <a:avLst>
              <a:gd name="adj1" fmla="val -697167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: zakrzywiony 13">
            <a:extLst>
              <a:ext uri="{FF2B5EF4-FFF2-40B4-BE49-F238E27FC236}">
                <a16:creationId xmlns:a16="http://schemas.microsoft.com/office/drawing/2014/main" id="{BA62069D-C1A3-44D0-BCD1-21C2B548C2A6}"/>
              </a:ext>
            </a:extLst>
          </p:cNvPr>
          <p:cNvCxnSpPr>
            <a:cxnSpLocks/>
            <a:stCxn id="66" idx="0"/>
            <a:endCxn id="67" idx="0"/>
          </p:cNvCxnSpPr>
          <p:nvPr/>
        </p:nvCxnSpPr>
        <p:spPr>
          <a:xfrm rot="16200000" flipH="1" flipV="1">
            <a:off x="7507795" y="2167936"/>
            <a:ext cx="661" cy="2028095"/>
          </a:xfrm>
          <a:prstGeom prst="curvedConnector3">
            <a:avLst>
              <a:gd name="adj1" fmla="val -7191270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625FFA83-8419-4768-97AF-804C34E187F6}"/>
              </a:ext>
            </a:extLst>
          </p:cNvPr>
          <p:cNvSpPr txBox="1"/>
          <p:nvPr/>
        </p:nvSpPr>
        <p:spPr>
          <a:xfrm>
            <a:off x="3804195" y="482912"/>
            <a:ext cx="1425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dirty="0">
                <a:latin typeface="Raleway Medium" panose="020B0603030101060003" pitchFamily="34" charset="-18"/>
              </a:rPr>
              <a:t>Cel</a:t>
            </a:r>
            <a:endParaRPr lang="en-GB" sz="6000" dirty="0">
              <a:latin typeface="Raleway Medium" panose="020B0603030101060003" pitchFamily="34" charset="-18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324EBEE6-5178-49D4-B201-8AA605BCE56E}"/>
              </a:ext>
            </a:extLst>
          </p:cNvPr>
          <p:cNvSpPr txBox="1"/>
          <p:nvPr/>
        </p:nvSpPr>
        <p:spPr>
          <a:xfrm>
            <a:off x="5205682" y="482911"/>
            <a:ext cx="3798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>
                <a:latin typeface="Raleway Medium" panose="020B0603030101060003" pitchFamily="34" charset="-18"/>
              </a:rPr>
              <a:t>projektu</a:t>
            </a:r>
            <a:endParaRPr lang="en-GB" sz="6000" dirty="0">
              <a:latin typeface="Raleway Medium" panose="020B0603030101060003" pitchFamily="34" charset="-18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4EF2BCC-8859-4E7A-9291-A35154CBD224}"/>
              </a:ext>
            </a:extLst>
          </p:cNvPr>
          <p:cNvSpPr txBox="1"/>
          <p:nvPr/>
        </p:nvSpPr>
        <p:spPr>
          <a:xfrm>
            <a:off x="4793509" y="-966443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>
                <a:latin typeface="Raleway Medium" panose="020B0603030101060003" pitchFamily="34" charset="-18"/>
              </a:rPr>
              <a:t>e</a:t>
            </a:r>
            <a:endParaRPr lang="en-GB" sz="6000" dirty="0">
              <a:latin typeface="Raleway Medium" panose="020B0603030101060003" pitchFamily="34" charset="-18"/>
            </a:endParaRPr>
          </a:p>
        </p:txBody>
      </p:sp>
      <p:sp>
        <p:nvSpPr>
          <p:cNvPr id="95" name="Prostokąt 94">
            <a:extLst>
              <a:ext uri="{FF2B5EF4-FFF2-40B4-BE49-F238E27FC236}">
                <a16:creationId xmlns:a16="http://schemas.microsoft.com/office/drawing/2014/main" id="{ACF969DA-3414-4D56-B1CF-240E71D9CA8F}"/>
              </a:ext>
            </a:extLst>
          </p:cNvPr>
          <p:cNvSpPr/>
          <p:nvPr/>
        </p:nvSpPr>
        <p:spPr>
          <a:xfrm>
            <a:off x="0" y="3914518"/>
            <a:ext cx="2009200" cy="1496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6" name="Prostokąt 95">
            <a:extLst>
              <a:ext uri="{FF2B5EF4-FFF2-40B4-BE49-F238E27FC236}">
                <a16:creationId xmlns:a16="http://schemas.microsoft.com/office/drawing/2014/main" id="{D49269D0-4CEF-4A43-AD98-2ECA89E5E708}"/>
              </a:ext>
            </a:extLst>
          </p:cNvPr>
          <p:cNvSpPr/>
          <p:nvPr/>
        </p:nvSpPr>
        <p:spPr>
          <a:xfrm>
            <a:off x="2844014" y="1655939"/>
            <a:ext cx="2236978" cy="1496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00" name="Prostokąt 99">
            <a:extLst>
              <a:ext uri="{FF2B5EF4-FFF2-40B4-BE49-F238E27FC236}">
                <a16:creationId xmlns:a16="http://schemas.microsoft.com/office/drawing/2014/main" id="{A532A35D-B64A-463D-8EA0-08C89DBF5C0B}"/>
              </a:ext>
            </a:extLst>
          </p:cNvPr>
          <p:cNvSpPr/>
          <p:nvPr/>
        </p:nvSpPr>
        <p:spPr>
          <a:xfrm>
            <a:off x="9672269" y="3907158"/>
            <a:ext cx="2531165" cy="1496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cxnSp>
        <p:nvCxnSpPr>
          <p:cNvPr id="35" name="Łącznik prosty ze strzałką 34">
            <a:extLst>
              <a:ext uri="{FF2B5EF4-FFF2-40B4-BE49-F238E27FC236}">
                <a16:creationId xmlns:a16="http://schemas.microsoft.com/office/drawing/2014/main" id="{200D5724-0348-4BFD-9D88-234DDD3656B4}"/>
              </a:ext>
            </a:extLst>
          </p:cNvPr>
          <p:cNvCxnSpPr>
            <a:cxnSpLocks/>
          </p:cNvCxnSpPr>
          <p:nvPr/>
        </p:nvCxnSpPr>
        <p:spPr>
          <a:xfrm>
            <a:off x="9428006" y="3540270"/>
            <a:ext cx="4363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5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0.01966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44444E-6 L 0.01836 -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0162 L -1.04167E-6 0.211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9 -0.00371 L 0.00039 -0.17269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7.4051E-17 7.40741E-7 L 1.04167E-6 0.1789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78 -1.85185E-6 L 0.00078 -0.1796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0.00973 L 1.66667E-6 0.2085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04 0.00394 L -0.00104 -0.1847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3" grpId="0" animBg="1"/>
      <p:bldP spid="34" grpId="0" animBg="1"/>
      <p:bldP spid="21" grpId="0" animBg="1"/>
      <p:bldP spid="20" grpId="0" animBg="1"/>
      <p:bldP spid="17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4C0A5D2-A5C6-450F-A117-E96AF3CD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8" y="1589992"/>
            <a:ext cx="7558867" cy="216530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39199A0-A6A5-4295-9923-A0FBBECF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59" y="3844193"/>
            <a:ext cx="6850224" cy="211018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12DA4F1-A776-4B73-829F-C9F6F0CF4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766" y="2057400"/>
            <a:ext cx="2396634" cy="3422900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E617035C-2867-45A2-A0E4-9D0EA4352059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30212747-7116-4FD0-AF08-6421E25F415F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CDF7FFFB-1BB1-40A7-AF58-F9C0B85D2031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17B91087-995C-49CA-B5DA-EF3BB7FE5844}"/>
              </a:ext>
            </a:extLst>
          </p:cNvPr>
          <p:cNvCxnSpPr>
            <a:cxnSpLocks/>
          </p:cNvCxnSpPr>
          <p:nvPr/>
        </p:nvCxnSpPr>
        <p:spPr>
          <a:xfrm>
            <a:off x="10544961" y="1043726"/>
            <a:ext cx="0" cy="48252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9B3BBEC6-4AD0-486F-B7AF-BAD2335FF1B6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Surowe dane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67446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7FD8C917-4E36-4C01-9D0A-732DAB5A0D8F}"/>
              </a:ext>
            </a:extLst>
          </p:cNvPr>
          <p:cNvSpPr txBox="1"/>
          <p:nvPr/>
        </p:nvSpPr>
        <p:spPr>
          <a:xfrm>
            <a:off x="6374334" y="5616550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>
                <a:latin typeface="Raleway ExtraLight" panose="020B0303030101060003" pitchFamily="34" charset="-18"/>
              </a:rPr>
              <a:t>Białe linie oznaczają braki w danych</a:t>
            </a:r>
            <a:endParaRPr lang="en-GB" sz="1200" dirty="0">
              <a:latin typeface="Raleway ExtraLight" panose="020B0303030101060003" pitchFamily="34" charset="-18"/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9CFEB3D3-F717-41EF-88D4-75C43F1A8388}"/>
              </a:ext>
            </a:extLst>
          </p:cNvPr>
          <p:cNvSpPr/>
          <p:nvPr/>
        </p:nvSpPr>
        <p:spPr>
          <a:xfrm>
            <a:off x="6374334" y="5616550"/>
            <a:ext cx="267252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586D524-C85E-4126-BDF3-54D2A11D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83" y="1419244"/>
            <a:ext cx="8081393" cy="4019509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568A0CB5-9B31-4B5C-8304-2F005EE212BB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561C2CF-5679-4AB2-8AA4-6BF29B22AF90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488B3C8F-F2F6-4651-9F72-387A0836984C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F90BE0EC-4390-431F-B890-2194EA469464}"/>
              </a:ext>
            </a:extLst>
          </p:cNvPr>
          <p:cNvCxnSpPr>
            <a:cxnSpLocks/>
          </p:cNvCxnSpPr>
          <p:nvPr/>
        </p:nvCxnSpPr>
        <p:spPr>
          <a:xfrm>
            <a:off x="10544961" y="1043726"/>
            <a:ext cx="0" cy="48252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6EB01652-DAD4-417B-9CFE-2E7F8E4845B9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Braki w danych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19292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1.48148E-6 L 0.36016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rostokąt 30">
            <a:extLst>
              <a:ext uri="{FF2B5EF4-FFF2-40B4-BE49-F238E27FC236}">
                <a16:creationId xmlns:a16="http://schemas.microsoft.com/office/drawing/2014/main" id="{C44FBD1B-2807-4102-87B2-E5089D16F744}"/>
              </a:ext>
            </a:extLst>
          </p:cNvPr>
          <p:cNvSpPr/>
          <p:nvPr/>
        </p:nvSpPr>
        <p:spPr>
          <a:xfrm>
            <a:off x="-2815003" y="3463603"/>
            <a:ext cx="5571222" cy="5825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558BB7F1-9738-4353-8E55-80D05BA3FE05}"/>
              </a:ext>
            </a:extLst>
          </p:cNvPr>
          <p:cNvSpPr/>
          <p:nvPr/>
        </p:nvSpPr>
        <p:spPr>
          <a:xfrm>
            <a:off x="-2815003" y="4170288"/>
            <a:ext cx="5571222" cy="5825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BC8D4781-29E4-4E94-8BDA-289E03C2E2E3}"/>
              </a:ext>
            </a:extLst>
          </p:cNvPr>
          <p:cNvSpPr/>
          <p:nvPr/>
        </p:nvSpPr>
        <p:spPr>
          <a:xfrm>
            <a:off x="-2815003" y="4876973"/>
            <a:ext cx="5571222" cy="5825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C66492A5-C992-4EA6-A36D-BDABED1A452D}"/>
              </a:ext>
            </a:extLst>
          </p:cNvPr>
          <p:cNvSpPr/>
          <p:nvPr/>
        </p:nvSpPr>
        <p:spPr>
          <a:xfrm>
            <a:off x="-2815003" y="2759329"/>
            <a:ext cx="5571222" cy="5825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0F1331D1-F813-4970-9E0D-AF3A516D9CC3}"/>
              </a:ext>
            </a:extLst>
          </p:cNvPr>
          <p:cNvSpPr/>
          <p:nvPr/>
        </p:nvSpPr>
        <p:spPr>
          <a:xfrm>
            <a:off x="-2815003" y="2055055"/>
            <a:ext cx="5571222" cy="5825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B9E55113-D37B-42B0-9AA9-E50B68D80918}"/>
              </a:ext>
            </a:extLst>
          </p:cNvPr>
          <p:cNvSpPr/>
          <p:nvPr/>
        </p:nvSpPr>
        <p:spPr>
          <a:xfrm>
            <a:off x="-177801" y="1638300"/>
            <a:ext cx="2968595" cy="450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639EFBC-4FE2-448F-A1DC-DADC2EBB2751}"/>
              </a:ext>
            </a:extLst>
          </p:cNvPr>
          <p:cNvSpPr txBox="1"/>
          <p:nvPr/>
        </p:nvSpPr>
        <p:spPr>
          <a:xfrm>
            <a:off x="2785698" y="2174109"/>
            <a:ext cx="522290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Dotyczą osób z chorobą tarczycy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Obejmują 3772 pacjentów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Występują braki danych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Około 2/3 badanych to kobiety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Odsetek chorych rośnie wraz z wiekiem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40C55701-EA80-4770-8616-CE44B128DA52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Prostokąt 24">
            <a:extLst>
              <a:ext uri="{FF2B5EF4-FFF2-40B4-BE49-F238E27FC236}">
                <a16:creationId xmlns:a16="http://schemas.microsoft.com/office/drawing/2014/main" id="{E84C5BF8-22FA-4992-9E0C-28C320BC00E7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Łącznik prosty 25">
            <a:extLst>
              <a:ext uri="{FF2B5EF4-FFF2-40B4-BE49-F238E27FC236}">
                <a16:creationId xmlns:a16="http://schemas.microsoft.com/office/drawing/2014/main" id="{AD03F3CC-DE63-4ECA-B1B1-2819F05D51E0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Łącznik prosty 26">
            <a:extLst>
              <a:ext uri="{FF2B5EF4-FFF2-40B4-BE49-F238E27FC236}">
                <a16:creationId xmlns:a16="http://schemas.microsoft.com/office/drawing/2014/main" id="{0BEBE54C-FA78-4320-912D-CDCE06706371}"/>
              </a:ext>
            </a:extLst>
          </p:cNvPr>
          <p:cNvCxnSpPr>
            <a:cxnSpLocks/>
          </p:cNvCxnSpPr>
          <p:nvPr/>
        </p:nvCxnSpPr>
        <p:spPr>
          <a:xfrm>
            <a:off x="10544961" y="1605643"/>
            <a:ext cx="0" cy="629558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BDFD22A6-61EC-4AEB-A112-0E5EB5DCAD24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Kilka słów o danych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31831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0.4569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4.07407E-6 L 0.4569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-3.7037E-6 L 0.4569 -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-2.96296E-6 L 0.4569 -2.962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22222E-6 L 0.4569 -2.22222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1" grpId="0" animBg="1"/>
      <p:bldP spid="42" grpId="0" animBg="1"/>
      <p:bldP spid="30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D46A2D57-6604-482C-B258-2156233F39BB}"/>
              </a:ext>
            </a:extLst>
          </p:cNvPr>
          <p:cNvSpPr/>
          <p:nvPr/>
        </p:nvSpPr>
        <p:spPr>
          <a:xfrm>
            <a:off x="-2688003" y="2385255"/>
            <a:ext cx="5571222" cy="5825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E6A0BD8D-26A0-4C19-ACC0-D1A2D54B0307}"/>
              </a:ext>
            </a:extLst>
          </p:cNvPr>
          <p:cNvSpPr/>
          <p:nvPr/>
        </p:nvSpPr>
        <p:spPr>
          <a:xfrm>
            <a:off x="-2688003" y="3080437"/>
            <a:ext cx="5571222" cy="5825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D0012A29-7AAD-48B8-8054-267254BB3A91}"/>
              </a:ext>
            </a:extLst>
          </p:cNvPr>
          <p:cNvSpPr/>
          <p:nvPr/>
        </p:nvSpPr>
        <p:spPr>
          <a:xfrm>
            <a:off x="-2688003" y="3772065"/>
            <a:ext cx="5571222" cy="5825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BCE319A0-C3DF-4646-BCA0-342695683711}"/>
              </a:ext>
            </a:extLst>
          </p:cNvPr>
          <p:cNvSpPr/>
          <p:nvPr/>
        </p:nvSpPr>
        <p:spPr>
          <a:xfrm>
            <a:off x="-2688003" y="4463693"/>
            <a:ext cx="5571222" cy="5825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397AF376-B305-4F38-A529-752D3AED73B3}"/>
              </a:ext>
            </a:extLst>
          </p:cNvPr>
          <p:cNvSpPr/>
          <p:nvPr/>
        </p:nvSpPr>
        <p:spPr>
          <a:xfrm>
            <a:off x="-50801" y="1968500"/>
            <a:ext cx="2968595" cy="450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B594DCE-0B31-4AD4-97AC-CDA1C9EBB4AB}"/>
              </a:ext>
            </a:extLst>
          </p:cNvPr>
          <p:cNvSpPr txBox="1"/>
          <p:nvPr/>
        </p:nvSpPr>
        <p:spPr>
          <a:xfrm>
            <a:off x="2912698" y="2504309"/>
            <a:ext cx="5551520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Usunięcie redundantnych kolumn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Rzutowanie napisów na zera/jedynki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Usunięcie kolumny TBG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Pozbycie się </a:t>
            </a:r>
            <a:r>
              <a:rPr lang="en-GB" sz="2000" dirty="0" err="1">
                <a:solidFill>
                  <a:schemeClr val="bg1"/>
                </a:solidFill>
                <a:latin typeface="Raleway Medium" panose="020B0603030101060003" pitchFamily="34" charset="-18"/>
              </a:rPr>
              <a:t>Arpachszad</a:t>
            </a:r>
            <a:r>
              <a:rPr lang="pl-PL" sz="2000" dirty="0">
                <a:solidFill>
                  <a:schemeClr val="bg1"/>
                </a:solidFill>
                <a:latin typeface="Raleway Medium" panose="020B0603030101060003" pitchFamily="34" charset="-18"/>
              </a:rPr>
              <a:t>a z zbioru danych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E877EDD2-B2B6-4C80-A09C-9DF2337A8C84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A2230EFC-BA2B-4399-B542-4B4FBE2876B1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BC4909F3-C779-4E62-8BDE-5A84CBB2119B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B3C52750-F2E6-455A-96EB-6B87B869AF6F}"/>
              </a:ext>
            </a:extLst>
          </p:cNvPr>
          <p:cNvCxnSpPr>
            <a:cxnSpLocks/>
          </p:cNvCxnSpPr>
          <p:nvPr/>
        </p:nvCxnSpPr>
        <p:spPr>
          <a:xfrm>
            <a:off x="10544961" y="1605643"/>
            <a:ext cx="0" cy="629558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88038EF1-3697-4982-BD9C-FF3D6A3DB60E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Pojedyncze zmiany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18562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4569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0.4569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4569 0.000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4569 0.000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>
            <a:extLst>
              <a:ext uri="{FF2B5EF4-FFF2-40B4-BE49-F238E27FC236}">
                <a16:creationId xmlns:a16="http://schemas.microsoft.com/office/drawing/2014/main" id="{8B71D5C3-886F-482D-BA38-B99B52475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40" y="1969433"/>
            <a:ext cx="7717869" cy="3825143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18FFB192-4760-4DC2-A440-0D512E7EF2BA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26BAC166-71B4-49ED-916E-30C8A331D270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7B5C5D41-71ED-4DD9-9345-590755603B80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CC270FD6-018D-41AC-85F0-1C8F12D31D63}"/>
              </a:ext>
            </a:extLst>
          </p:cNvPr>
          <p:cNvCxnSpPr>
            <a:cxnSpLocks/>
          </p:cNvCxnSpPr>
          <p:nvPr/>
        </p:nvCxnSpPr>
        <p:spPr>
          <a:xfrm>
            <a:off x="10544961" y="2365828"/>
            <a:ext cx="0" cy="48252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E14282F-26CE-40F5-972F-28E5E11C6AA2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Rozkłady zmiennych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63540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28B52CC-ED93-4E79-958C-6F5F535C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295" y="1800799"/>
            <a:ext cx="4910139" cy="4010571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AB3252BD-8DFE-4215-9BD2-C7CFF5A83240}"/>
              </a:ext>
            </a:extLst>
          </p:cNvPr>
          <p:cNvSpPr/>
          <p:nvPr/>
        </p:nvSpPr>
        <p:spPr>
          <a:xfrm>
            <a:off x="10544961" y="0"/>
            <a:ext cx="164703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4969DF4A-D73D-4828-AE4E-D23F4BF7120E}"/>
              </a:ext>
            </a:extLst>
          </p:cNvPr>
          <p:cNvSpPr/>
          <p:nvPr/>
        </p:nvSpPr>
        <p:spPr>
          <a:xfrm>
            <a:off x="10671961" y="0"/>
            <a:ext cx="154543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Wstęp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Przygotowanie danych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Analiza danych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Kodowanie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zmiennych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Testowanie modeli</a:t>
            </a:r>
          </a:p>
          <a:p>
            <a:pPr marL="342900" indent="-342900">
              <a:spcAft>
                <a:spcPts val="3000"/>
              </a:spcAft>
              <a:buFont typeface="+mj-lt"/>
              <a:buAutoNum type="arabicPeriod"/>
            </a:pPr>
            <a:r>
              <a:rPr lang="pl-PL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Strojenie modelu</a:t>
            </a: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1C7D7-279E-4AA0-BAA3-7C4C18690781}"/>
              </a:ext>
            </a:extLst>
          </p:cNvPr>
          <p:cNvCxnSpPr/>
          <p:nvPr/>
        </p:nvCxnSpPr>
        <p:spPr>
          <a:xfrm>
            <a:off x="10544961" y="0"/>
            <a:ext cx="0" cy="685800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2C02B108-9169-4D2B-8EB3-CABEE44B2D8D}"/>
              </a:ext>
            </a:extLst>
          </p:cNvPr>
          <p:cNvCxnSpPr>
            <a:cxnSpLocks/>
          </p:cNvCxnSpPr>
          <p:nvPr/>
        </p:nvCxnSpPr>
        <p:spPr>
          <a:xfrm>
            <a:off x="10544961" y="2365828"/>
            <a:ext cx="0" cy="482526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9C1AB77-EF48-4EE2-B8CD-63CE08F90C53}"/>
              </a:ext>
            </a:extLst>
          </p:cNvPr>
          <p:cNvSpPr txBox="1"/>
          <p:nvPr/>
        </p:nvSpPr>
        <p:spPr>
          <a:xfrm>
            <a:off x="1166785" y="236198"/>
            <a:ext cx="821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dirty="0">
                <a:latin typeface="Raleway Medium" panose="020B0603030101060003" pitchFamily="34" charset="-18"/>
              </a:rPr>
              <a:t>Korelacje zmiennych</a:t>
            </a:r>
            <a:endParaRPr lang="en-GB" sz="5400" dirty="0">
              <a:latin typeface="Raleway Medium" panose="020B06030301010600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9977973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3137</TotalTime>
  <Words>651</Words>
  <Application>Microsoft Office PowerPoint</Application>
  <PresentationFormat>Panoramiczny</PresentationFormat>
  <Paragraphs>240</Paragraphs>
  <Slides>26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Raleway ExtraLight</vt:lpstr>
      <vt:lpstr>Raleway Light</vt:lpstr>
      <vt:lpstr>Raleway Medium</vt:lpstr>
      <vt:lpstr>Motyw pakietu Office</vt:lpstr>
      <vt:lpstr>Sick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sick</dc:title>
  <dc:creator>Bartek</dc:creator>
  <cp:lastModifiedBy>Bartek</cp:lastModifiedBy>
  <cp:revision>78</cp:revision>
  <dcterms:created xsi:type="dcterms:W3CDTF">2020-04-15T17:21:54Z</dcterms:created>
  <dcterms:modified xsi:type="dcterms:W3CDTF">2020-04-19T12:45:25Z</dcterms:modified>
</cp:coreProperties>
</file>